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680" r:id="rId3"/>
    <p:sldId id="259" r:id="rId4"/>
    <p:sldId id="600" r:id="rId5"/>
    <p:sldId id="657" r:id="rId6"/>
    <p:sldId id="648" r:id="rId7"/>
    <p:sldId id="348" r:id="rId8"/>
    <p:sldId id="666" r:id="rId9"/>
    <p:sldId id="676" r:id="rId10"/>
    <p:sldId id="667" r:id="rId11"/>
    <p:sldId id="675" r:id="rId12"/>
    <p:sldId id="349" r:id="rId13"/>
    <p:sldId id="350" r:id="rId14"/>
    <p:sldId id="351" r:id="rId15"/>
    <p:sldId id="352" r:id="rId16"/>
    <p:sldId id="663" r:id="rId17"/>
    <p:sldId id="664" r:id="rId18"/>
    <p:sldId id="665" r:id="rId19"/>
    <p:sldId id="339" r:id="rId20"/>
    <p:sldId id="257" r:id="rId21"/>
    <p:sldId id="261" r:id="rId22"/>
    <p:sldId id="260" r:id="rId23"/>
    <p:sldId id="337" r:id="rId24"/>
    <p:sldId id="340" r:id="rId25"/>
    <p:sldId id="338" r:id="rId26"/>
    <p:sldId id="330" r:id="rId27"/>
    <p:sldId id="342" r:id="rId28"/>
    <p:sldId id="343" r:id="rId29"/>
    <p:sldId id="679" r:id="rId30"/>
    <p:sldId id="273" r:id="rId31"/>
    <p:sldId id="347" r:id="rId32"/>
    <p:sldId id="346" r:id="rId33"/>
    <p:sldId id="681" r:id="rId34"/>
    <p:sldId id="662" r:id="rId35"/>
    <p:sldId id="670" r:id="rId36"/>
    <p:sldId id="671" r:id="rId37"/>
    <p:sldId id="669" r:id="rId38"/>
    <p:sldId id="673" r:id="rId39"/>
    <p:sldId id="668" r:id="rId40"/>
    <p:sldId id="672" r:id="rId41"/>
    <p:sldId id="336" r:id="rId42"/>
    <p:sldId id="678" r:id="rId4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FFE9A3"/>
    <a:srgbClr val="BC8F00"/>
    <a:srgbClr val="D6A300"/>
    <a:srgbClr val="FFE5F3"/>
    <a:srgbClr val="FFB3DB"/>
    <a:srgbClr val="1F5970"/>
    <a:srgbClr val="FF97CD"/>
    <a:srgbClr val="FF6DB9"/>
    <a:srgbClr val="FF4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8633" autoAdjust="0"/>
  </p:normalViewPr>
  <p:slideViewPr>
    <p:cSldViewPr>
      <p:cViewPr varScale="1">
        <p:scale>
          <a:sx n="114" d="100"/>
          <a:sy n="114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96687311079996E-2"/>
          <c:y val="1.5956479272168107E-2"/>
          <c:w val="0.97655899465102103"/>
          <c:h val="0.837206173568922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Uninsured!$L$4</c:f>
              <c:strCache>
                <c:ptCount val="1"/>
                <c:pt idx="0">
                  <c:v>Total Screened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0">
              <a:solidFill>
                <a:schemeClr val="accent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Uninsured!$L$5:$L$9</c:f>
              <c:numCache>
                <c:formatCode>#,##0</c:formatCode>
                <c:ptCount val="5"/>
                <c:pt idx="0">
                  <c:v>9708</c:v>
                </c:pt>
                <c:pt idx="1">
                  <c:v>12509</c:v>
                </c:pt>
                <c:pt idx="2">
                  <c:v>6997</c:v>
                </c:pt>
                <c:pt idx="3">
                  <c:v>9964</c:v>
                </c:pt>
                <c:pt idx="4">
                  <c:v>10680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D-4CD5-B927-17C743758B02}"/>
            </c:ext>
          </c:extLst>
        </c:ser>
        <c:ser>
          <c:idx val="2"/>
          <c:order val="1"/>
          <c:tx>
            <c:strRef>
              <c:f>Uninsured!$M$4</c:f>
              <c:strCache>
                <c:ptCount val="1"/>
                <c:pt idx="0">
                  <c:v>Screened for Breast</c:v>
                </c:pt>
              </c:strCache>
            </c:strRef>
          </c:tx>
          <c:spPr>
            <a:solidFill>
              <a:srgbClr val="F7A3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Uninsured!$M$5:$M$9</c:f>
              <c:numCache>
                <c:formatCode>#,##0</c:formatCode>
                <c:ptCount val="5"/>
                <c:pt idx="0">
                  <c:v>8580</c:v>
                </c:pt>
                <c:pt idx="1">
                  <c:v>10041</c:v>
                </c:pt>
                <c:pt idx="2">
                  <c:v>5673</c:v>
                </c:pt>
                <c:pt idx="3">
                  <c:v>8823</c:v>
                </c:pt>
                <c:pt idx="4">
                  <c:v>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D-4CD5-B927-17C743758B02}"/>
            </c:ext>
          </c:extLst>
        </c:ser>
        <c:ser>
          <c:idx val="3"/>
          <c:order val="2"/>
          <c:tx>
            <c:strRef>
              <c:f>Uninsured!$N$4</c:f>
              <c:strCache>
                <c:ptCount val="1"/>
                <c:pt idx="0">
                  <c:v>Screened for Cervical</c:v>
                </c:pt>
              </c:strCache>
            </c:strRef>
          </c:tx>
          <c:spPr>
            <a:solidFill>
              <a:srgbClr val="80C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Uninsured!$N$5:$N$9</c:f>
              <c:numCache>
                <c:formatCode>#,##0</c:formatCode>
                <c:ptCount val="5"/>
                <c:pt idx="0">
                  <c:v>4315</c:v>
                </c:pt>
                <c:pt idx="1">
                  <c:v>5660</c:v>
                </c:pt>
                <c:pt idx="2">
                  <c:v>3500</c:v>
                </c:pt>
                <c:pt idx="3">
                  <c:v>4749</c:v>
                </c:pt>
                <c:pt idx="4">
                  <c:v>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D-4CD5-B927-17C743758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623501744"/>
        <c:axId val="1623500912"/>
      </c:barChart>
      <c:catAx>
        <c:axId val="16235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00912"/>
        <c:crosses val="autoZero"/>
        <c:auto val="1"/>
        <c:lblAlgn val="ctr"/>
        <c:lblOffset val="100"/>
        <c:noMultiLvlLbl val="0"/>
      </c:catAx>
      <c:valAx>
        <c:axId val="1623500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2350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'Region-2'!$C$16</c:f>
              <c:strCache>
                <c:ptCount val="1"/>
                <c:pt idx="0">
                  <c:v>Dallas</c:v>
                </c:pt>
              </c:strCache>
            </c:strRef>
          </c:tx>
          <c:spPr>
            <a:solidFill>
              <a:srgbClr val="1739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'Region-2'!$D$16:$H$16</c:f>
              <c:numCache>
                <c:formatCode>General</c:formatCode>
                <c:ptCount val="5"/>
                <c:pt idx="0">
                  <c:v>30</c:v>
                </c:pt>
                <c:pt idx="1">
                  <c:v>53</c:v>
                </c:pt>
                <c:pt idx="2">
                  <c:v>41</c:v>
                </c:pt>
                <c:pt idx="3">
                  <c:v>44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5-43A4-A72E-6F01C3736704}"/>
            </c:ext>
          </c:extLst>
        </c:ser>
        <c:ser>
          <c:idx val="1"/>
          <c:order val="1"/>
          <c:tx>
            <c:strRef>
              <c:f>'Region-2'!$C$17</c:f>
              <c:strCache>
                <c:ptCount val="1"/>
                <c:pt idx="0">
                  <c:v>Marengo</c:v>
                </c:pt>
              </c:strCache>
            </c:strRef>
          </c:tx>
          <c:spPr>
            <a:solidFill>
              <a:srgbClr val="2E70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'Region-2'!$D$17:$H$17</c:f>
              <c:numCache>
                <c:formatCode>General</c:formatCode>
                <c:ptCount val="5"/>
                <c:pt idx="0">
                  <c:v>17</c:v>
                </c:pt>
                <c:pt idx="1">
                  <c:v>27</c:v>
                </c:pt>
                <c:pt idx="2">
                  <c:v>14</c:v>
                </c:pt>
                <c:pt idx="3">
                  <c:v>20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5-43A4-A72E-6F01C3736704}"/>
            </c:ext>
          </c:extLst>
        </c:ser>
        <c:ser>
          <c:idx val="2"/>
          <c:order val="2"/>
          <c:tx>
            <c:strRef>
              <c:f>'Region-2'!$C$18</c:f>
              <c:strCache>
                <c:ptCount val="1"/>
                <c:pt idx="0">
                  <c:v>Wilcox</c:v>
                </c:pt>
              </c:strCache>
            </c:strRef>
          </c:tx>
          <c:spPr>
            <a:solidFill>
              <a:srgbClr val="3D95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'Region-2'!$D$18:$H$18</c:f>
              <c:numCache>
                <c:formatCode>General</c:formatCode>
                <c:ptCount val="5"/>
                <c:pt idx="0">
                  <c:v>8</c:v>
                </c:pt>
                <c:pt idx="1">
                  <c:v>24</c:v>
                </c:pt>
                <c:pt idx="2">
                  <c:v>13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5-43A4-A72E-6F01C3736704}"/>
            </c:ext>
          </c:extLst>
        </c:ser>
        <c:ser>
          <c:idx val="3"/>
          <c:order val="3"/>
          <c:tx>
            <c:strRef>
              <c:f>'Region-2'!$C$19</c:f>
              <c:strCache>
                <c:ptCount val="1"/>
                <c:pt idx="0">
                  <c:v>Choctaw</c:v>
                </c:pt>
              </c:strCache>
            </c:strRef>
          </c:tx>
          <c:spPr>
            <a:solidFill>
              <a:srgbClr val="47AF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'Region-2'!$D$19:$H$19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5-43A4-A72E-6F01C373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558624"/>
        <c:axId val="2081566112"/>
      </c:barChart>
      <c:catAx>
        <c:axId val="20815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66112"/>
        <c:crosses val="autoZero"/>
        <c:auto val="1"/>
        <c:lblAlgn val="ctr"/>
        <c:lblOffset val="100"/>
        <c:noMultiLvlLbl val="0"/>
      </c:catAx>
      <c:valAx>
        <c:axId val="208156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55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064282218959914"/>
          <c:w val="0.99122807017543857"/>
          <c:h val="6.2408025268027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18965473983817E-2"/>
          <c:y val="2.9452879901566052E-2"/>
          <c:w val="0.96329856329769636"/>
          <c:h val="0.76892321765626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Dallas</c:v>
                </c:pt>
              </c:strCache>
            </c:strRef>
          </c:tx>
          <c:spPr>
            <a:solidFill>
              <a:srgbClr val="7600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Sheet2!$C$2:$G$2</c:f>
              <c:numCache>
                <c:formatCode>General</c:formatCode>
                <c:ptCount val="5"/>
                <c:pt idx="0">
                  <c:v>91</c:v>
                </c:pt>
                <c:pt idx="1">
                  <c:v>108</c:v>
                </c:pt>
                <c:pt idx="2">
                  <c:v>71</c:v>
                </c:pt>
                <c:pt idx="3">
                  <c:v>85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8-4F28-BCBF-041F2A38D553}"/>
            </c:ext>
          </c:extLst>
        </c:ser>
        <c:ser>
          <c:idx val="1"/>
          <c:order val="1"/>
          <c:tx>
            <c:strRef>
              <c:f>Sheet2!$B$3</c:f>
              <c:strCache>
                <c:ptCount val="1"/>
                <c:pt idx="0">
                  <c:v>Marengo</c:v>
                </c:pt>
              </c:strCache>
            </c:strRef>
          </c:tx>
          <c:spPr>
            <a:solidFill>
              <a:srgbClr val="9600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Sheet2!$C$3:$G$3</c:f>
              <c:numCache>
                <c:formatCode>General</c:formatCode>
                <c:ptCount val="5"/>
                <c:pt idx="0">
                  <c:v>42</c:v>
                </c:pt>
                <c:pt idx="1">
                  <c:v>57</c:v>
                </c:pt>
                <c:pt idx="2">
                  <c:v>21</c:v>
                </c:pt>
                <c:pt idx="3">
                  <c:v>37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8-4F28-BCBF-041F2A38D553}"/>
            </c:ext>
          </c:extLst>
        </c:ser>
        <c:ser>
          <c:idx val="2"/>
          <c:order val="2"/>
          <c:tx>
            <c:strRef>
              <c:f>Sheet2!$B$4</c:f>
              <c:strCache>
                <c:ptCount val="1"/>
                <c:pt idx="0">
                  <c:v>Wilcox</c:v>
                </c:pt>
              </c:strCache>
            </c:strRef>
          </c:tx>
          <c:spPr>
            <a:solidFill>
              <a:srgbClr val="BC00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Sheet2!$C$4:$G$4</c:f>
              <c:numCache>
                <c:formatCode>General</c:formatCode>
                <c:ptCount val="5"/>
                <c:pt idx="0">
                  <c:v>31</c:v>
                </c:pt>
                <c:pt idx="1">
                  <c:v>37</c:v>
                </c:pt>
                <c:pt idx="2">
                  <c:v>24</c:v>
                </c:pt>
                <c:pt idx="3">
                  <c:v>29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B8-4F28-BCBF-041F2A38D553}"/>
            </c:ext>
          </c:extLst>
        </c:ser>
        <c:ser>
          <c:idx val="3"/>
          <c:order val="3"/>
          <c:tx>
            <c:strRef>
              <c:f>Sheet2!$B$5</c:f>
              <c:strCache>
                <c:ptCount val="1"/>
                <c:pt idx="0">
                  <c:v>Choctaw</c:v>
                </c:pt>
              </c:strCache>
            </c:strRef>
          </c:tx>
          <c:spPr>
            <a:solidFill>
              <a:srgbClr val="C400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Sheet2!$C$5:$G$5</c:f>
              <c:numCache>
                <c:formatCode>General</c:formatCode>
                <c:ptCount val="5"/>
                <c:pt idx="0">
                  <c:v>26</c:v>
                </c:pt>
                <c:pt idx="1">
                  <c:v>34</c:v>
                </c:pt>
                <c:pt idx="2">
                  <c:v>14</c:v>
                </c:pt>
                <c:pt idx="3">
                  <c:v>25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B8-4F28-BCBF-041F2A38D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270400"/>
        <c:axId val="1151269568"/>
      </c:barChart>
      <c:catAx>
        <c:axId val="11512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269568"/>
        <c:crosses val="autoZero"/>
        <c:auto val="1"/>
        <c:lblAlgn val="ctr"/>
        <c:lblOffset val="100"/>
        <c:noMultiLvlLbl val="0"/>
      </c:catAx>
      <c:valAx>
        <c:axId val="115126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12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1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A41D7E-9643-4966-B8F7-BA95DAA9D8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19838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647930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99938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2018: 399  2019: 459  2020: 282  2021: 330  2022: 388</a:t>
            </a:r>
            <a:r>
              <a:rPr lang="en-US" dirty="0"/>
              <a:t>   Avg: 372-394…8%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0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2018: 768  2019: 918  2020: 498  2021: 673  2022: 770   Avg: 725-782…..9%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8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3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Pierce, HPV Impact on Cervical Cancer</a:t>
            </a:r>
          </a:p>
          <a:p>
            <a:r>
              <a:rPr lang="en-US" dirty="0"/>
              <a:t>Become ABC Provider</a:t>
            </a:r>
          </a:p>
          <a:p>
            <a:r>
              <a:rPr lang="en-US" dirty="0"/>
              <a:t>Join Operation WIPEOUT: Vaccine, screening, and Appr FU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0BA35-1BFD-4AE4-AF13-65594F2860E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2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The Alabama average of 14.3%  below the poverty level is significantly worse than the US average of 10.2% for that age group. Likewise, the Alabama average of 11.3% with no insurance is significantly worse than the US average of 10.0% with no insurance for that age group.</a:t>
            </a:r>
          </a:p>
          <a:p>
            <a:pPr rtl="0"/>
            <a:endParaRPr lang="en-US" sz="1800" dirty="0">
              <a:solidFill>
                <a:srgbClr val="000000"/>
              </a:solidFill>
              <a:latin typeface="Helv"/>
            </a:endParaRP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Green means that Census Tract is at least better than the Alabama average, but does not necessarily mean it's good as it could still be worse than the national average.</a:t>
            </a: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Yellow means that Census Tract is the Alabama average or worse but not twice as worse. Keep in mind that means Yellow is also worse than the US.</a:t>
            </a: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Red means that Census Tract is more than twice as bad as the already terrible Alabama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0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84610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CFC1-0F2D-48E1-ABF9-E843FF82A05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-CDC provides funding to every state in the nation</a:t>
            </a:r>
          </a:p>
          <a:p>
            <a:r>
              <a:rPr lang="en-US" dirty="0"/>
              <a:t>-We</a:t>
            </a:r>
            <a:r>
              <a:rPr lang="en-US" baseline="0" dirty="0"/>
              <a:t> can print up eligibility guidelines to handout if you’d like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6CADD-C490-42A9-BAEF-81D6E672924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969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1042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09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866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61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0ACA-7720-4428-A3B1-93953E1E0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907845" y="-1944100"/>
            <a:ext cx="978812" cy="5702303"/>
          </a:xfrm>
        </p:spPr>
        <p:txBody>
          <a:bodyPr vert="eaVert"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76430" y="163476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1E6-F4BF-4676-8552-02C4E56C3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476722"/>
            <a:ext cx="7977349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570010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9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01A-E010-405C-8D76-89DA697D6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822C-3715-464E-A6CA-0D3B962C7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B125-7623-4D27-BF0F-49BB66F931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194-1509-49A6-8426-1A3B08EBB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51A2-7965-41BE-8825-249AC0135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9693-1908-44C5-B1AE-696D388F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1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bamapublichealth.gov/bandc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ncy.wright@adph.state.al.us" TargetMode="External"/><Relationship Id="rId4" Type="http://schemas.openxmlformats.org/officeDocument/2006/relationships/hyperlink" Target="mailto:Kelli.Hardy@adph.state.al.u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87" y="1524000"/>
            <a:ext cx="5825202" cy="2647689"/>
          </a:xfrm>
        </p:spPr>
        <p:txBody>
          <a:bodyPr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Partnering to Eliminate Cervical Cancer in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E9EEE-E283-444C-B81F-C4CEA1550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34" y="5039360"/>
            <a:ext cx="5825202" cy="8226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Nancy Wright</a:t>
            </a:r>
          </a:p>
          <a:p>
            <a:pPr algn="l"/>
            <a:r>
              <a:rPr lang="en-US" dirty="0"/>
              <a:t>Alabama Department of Public Health</a:t>
            </a:r>
          </a:p>
          <a:p>
            <a:pPr algn="l"/>
            <a:r>
              <a:rPr lang="en-US" dirty="0"/>
              <a:t>2024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7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A76C7-B0E2-4F36-A72F-CD220317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21" y="1371599"/>
            <a:ext cx="5486303" cy="4879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0D561CA-B313-46FF-947C-E72C16477D51}"/>
              </a:ext>
            </a:extLst>
          </p:cNvPr>
          <p:cNvSpPr/>
          <p:nvPr/>
        </p:nvSpPr>
        <p:spPr>
          <a:xfrm>
            <a:off x="1448037" y="1751798"/>
            <a:ext cx="2594574" cy="1601002"/>
          </a:xfrm>
          <a:custGeom>
            <a:avLst/>
            <a:gdLst>
              <a:gd name="connsiteX0" fmla="*/ 226759 w 2594574"/>
              <a:gd name="connsiteY0" fmla="*/ 500514 h 1463084"/>
              <a:gd name="connsiteX1" fmla="*/ 342262 w 2594574"/>
              <a:gd name="connsiteY1" fmla="*/ 413886 h 1463084"/>
              <a:gd name="connsiteX2" fmla="*/ 467390 w 2594574"/>
              <a:gd name="connsiteY2" fmla="*/ 346509 h 1463084"/>
              <a:gd name="connsiteX3" fmla="*/ 534767 w 2594574"/>
              <a:gd name="connsiteY3" fmla="*/ 308008 h 1463084"/>
              <a:gd name="connsiteX4" fmla="*/ 698397 w 2594574"/>
              <a:gd name="connsiteY4" fmla="*/ 250257 h 1463084"/>
              <a:gd name="connsiteX5" fmla="*/ 765774 w 2594574"/>
              <a:gd name="connsiteY5" fmla="*/ 202130 h 1463084"/>
              <a:gd name="connsiteX6" fmla="*/ 823525 w 2594574"/>
              <a:gd name="connsiteY6" fmla="*/ 192505 h 1463084"/>
              <a:gd name="connsiteX7" fmla="*/ 881277 w 2594574"/>
              <a:gd name="connsiteY7" fmla="*/ 173255 h 1463084"/>
              <a:gd name="connsiteX8" fmla="*/ 929403 w 2594574"/>
              <a:gd name="connsiteY8" fmla="*/ 144379 h 1463084"/>
              <a:gd name="connsiteX9" fmla="*/ 987155 w 2594574"/>
              <a:gd name="connsiteY9" fmla="*/ 125128 h 1463084"/>
              <a:gd name="connsiteX10" fmla="*/ 1016030 w 2594574"/>
              <a:gd name="connsiteY10" fmla="*/ 105878 h 1463084"/>
              <a:gd name="connsiteX11" fmla="*/ 1054531 w 2594574"/>
              <a:gd name="connsiteY11" fmla="*/ 77002 h 1463084"/>
              <a:gd name="connsiteX12" fmla="*/ 1102658 w 2594574"/>
              <a:gd name="connsiteY12" fmla="*/ 67377 h 1463084"/>
              <a:gd name="connsiteX13" fmla="*/ 1208536 w 2594574"/>
              <a:gd name="connsiteY13" fmla="*/ 38501 h 1463084"/>
              <a:gd name="connsiteX14" fmla="*/ 1266287 w 2594574"/>
              <a:gd name="connsiteY14" fmla="*/ 19250 h 1463084"/>
              <a:gd name="connsiteX15" fmla="*/ 1574296 w 2594574"/>
              <a:gd name="connsiteY15" fmla="*/ 0 h 1463084"/>
              <a:gd name="connsiteX16" fmla="*/ 1853428 w 2594574"/>
              <a:gd name="connsiteY16" fmla="*/ 9625 h 1463084"/>
              <a:gd name="connsiteX17" fmla="*/ 1911180 w 2594574"/>
              <a:gd name="connsiteY17" fmla="*/ 28876 h 1463084"/>
              <a:gd name="connsiteX18" fmla="*/ 1968931 w 2594574"/>
              <a:gd name="connsiteY18" fmla="*/ 38501 h 1463084"/>
              <a:gd name="connsiteX19" fmla="*/ 2007432 w 2594574"/>
              <a:gd name="connsiteY19" fmla="*/ 57751 h 1463084"/>
              <a:gd name="connsiteX20" fmla="*/ 2065184 w 2594574"/>
              <a:gd name="connsiteY20" fmla="*/ 96253 h 1463084"/>
              <a:gd name="connsiteX21" fmla="*/ 2209563 w 2594574"/>
              <a:gd name="connsiteY21" fmla="*/ 154004 h 1463084"/>
              <a:gd name="connsiteX22" fmla="*/ 2286565 w 2594574"/>
              <a:gd name="connsiteY22" fmla="*/ 221381 h 1463084"/>
              <a:gd name="connsiteX23" fmla="*/ 2430944 w 2594574"/>
              <a:gd name="connsiteY23" fmla="*/ 308008 h 1463084"/>
              <a:gd name="connsiteX24" fmla="*/ 2469445 w 2594574"/>
              <a:gd name="connsiteY24" fmla="*/ 346509 h 1463084"/>
              <a:gd name="connsiteX25" fmla="*/ 2536822 w 2594574"/>
              <a:gd name="connsiteY25" fmla="*/ 433137 h 1463084"/>
              <a:gd name="connsiteX26" fmla="*/ 2565698 w 2594574"/>
              <a:gd name="connsiteY26" fmla="*/ 471638 h 1463084"/>
              <a:gd name="connsiteX27" fmla="*/ 2594574 w 2594574"/>
              <a:gd name="connsiteY27" fmla="*/ 500514 h 1463084"/>
              <a:gd name="connsiteX28" fmla="*/ 2565698 w 2594574"/>
              <a:gd name="connsiteY28" fmla="*/ 895149 h 1463084"/>
              <a:gd name="connsiteX29" fmla="*/ 2546447 w 2594574"/>
              <a:gd name="connsiteY29" fmla="*/ 962526 h 1463084"/>
              <a:gd name="connsiteX30" fmla="*/ 2536822 w 2594574"/>
              <a:gd name="connsiteY30" fmla="*/ 1020278 h 1463084"/>
              <a:gd name="connsiteX31" fmla="*/ 2498321 w 2594574"/>
              <a:gd name="connsiteY31" fmla="*/ 1116530 h 1463084"/>
              <a:gd name="connsiteX32" fmla="*/ 2450195 w 2594574"/>
              <a:gd name="connsiteY32" fmla="*/ 1232034 h 1463084"/>
              <a:gd name="connsiteX33" fmla="*/ 2440569 w 2594574"/>
              <a:gd name="connsiteY33" fmla="*/ 1280160 h 1463084"/>
              <a:gd name="connsiteX34" fmla="*/ 2325066 w 2594574"/>
              <a:gd name="connsiteY34" fmla="*/ 1337911 h 1463084"/>
              <a:gd name="connsiteX35" fmla="*/ 2171062 w 2594574"/>
              <a:gd name="connsiteY35" fmla="*/ 1366787 h 1463084"/>
              <a:gd name="connsiteX36" fmla="*/ 1949681 w 2594574"/>
              <a:gd name="connsiteY36" fmla="*/ 1395663 h 1463084"/>
              <a:gd name="connsiteX37" fmla="*/ 1401041 w 2594574"/>
              <a:gd name="connsiteY37" fmla="*/ 1424539 h 1463084"/>
              <a:gd name="connsiteX38" fmla="*/ 852401 w 2594574"/>
              <a:gd name="connsiteY38" fmla="*/ 1434164 h 1463084"/>
              <a:gd name="connsiteX39" fmla="*/ 563643 w 2594574"/>
              <a:gd name="connsiteY39" fmla="*/ 1463040 h 1463084"/>
              <a:gd name="connsiteX40" fmla="*/ 111256 w 2594574"/>
              <a:gd name="connsiteY40" fmla="*/ 1443789 h 1463084"/>
              <a:gd name="connsiteX41" fmla="*/ 72755 w 2594574"/>
              <a:gd name="connsiteY41" fmla="*/ 1434164 h 1463084"/>
              <a:gd name="connsiteX42" fmla="*/ 43879 w 2594574"/>
              <a:gd name="connsiteY42" fmla="*/ 1376413 h 1463084"/>
              <a:gd name="connsiteX43" fmla="*/ 15003 w 2594574"/>
              <a:gd name="connsiteY43" fmla="*/ 1337911 h 1463084"/>
              <a:gd name="connsiteX44" fmla="*/ 15003 w 2594574"/>
              <a:gd name="connsiteY44" fmla="*/ 1039528 h 1463084"/>
              <a:gd name="connsiteX45" fmla="*/ 34254 w 2594574"/>
              <a:gd name="connsiteY45" fmla="*/ 972151 h 1463084"/>
              <a:gd name="connsiteX46" fmla="*/ 63129 w 2594574"/>
              <a:gd name="connsiteY46" fmla="*/ 904775 h 1463084"/>
              <a:gd name="connsiteX47" fmla="*/ 120881 w 2594574"/>
              <a:gd name="connsiteY47" fmla="*/ 798897 h 1463084"/>
              <a:gd name="connsiteX48" fmla="*/ 149757 w 2594574"/>
              <a:gd name="connsiteY48" fmla="*/ 760396 h 1463084"/>
              <a:gd name="connsiteX49" fmla="*/ 197883 w 2594574"/>
              <a:gd name="connsiteY49" fmla="*/ 664143 h 1463084"/>
              <a:gd name="connsiteX50" fmla="*/ 246009 w 2594574"/>
              <a:gd name="connsiteY50" fmla="*/ 596766 h 1463084"/>
              <a:gd name="connsiteX51" fmla="*/ 226759 w 2594574"/>
              <a:gd name="connsiteY51" fmla="*/ 500514 h 14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94574" h="1463084">
                <a:moveTo>
                  <a:pt x="226759" y="500514"/>
                </a:moveTo>
                <a:cubicBezTo>
                  <a:pt x="242801" y="470034"/>
                  <a:pt x="218447" y="511169"/>
                  <a:pt x="342262" y="413886"/>
                </a:cubicBezTo>
                <a:cubicBezTo>
                  <a:pt x="368856" y="392991"/>
                  <a:pt x="435984" y="363420"/>
                  <a:pt x="467390" y="346509"/>
                </a:cubicBezTo>
                <a:cubicBezTo>
                  <a:pt x="490165" y="334245"/>
                  <a:pt x="511327" y="318947"/>
                  <a:pt x="534767" y="308008"/>
                </a:cubicBezTo>
                <a:cubicBezTo>
                  <a:pt x="567730" y="292625"/>
                  <a:pt x="666308" y="260953"/>
                  <a:pt x="698397" y="250257"/>
                </a:cubicBezTo>
                <a:cubicBezTo>
                  <a:pt x="720856" y="234215"/>
                  <a:pt x="740714" y="213696"/>
                  <a:pt x="765774" y="202130"/>
                </a:cubicBezTo>
                <a:cubicBezTo>
                  <a:pt x="783494" y="193952"/>
                  <a:pt x="804592" y="197238"/>
                  <a:pt x="823525" y="192505"/>
                </a:cubicBezTo>
                <a:cubicBezTo>
                  <a:pt x="843211" y="187584"/>
                  <a:pt x="862804" y="181652"/>
                  <a:pt x="881277" y="173255"/>
                </a:cubicBezTo>
                <a:cubicBezTo>
                  <a:pt x="898308" y="165514"/>
                  <a:pt x="912372" y="152121"/>
                  <a:pt x="929403" y="144379"/>
                </a:cubicBezTo>
                <a:cubicBezTo>
                  <a:pt x="947876" y="135982"/>
                  <a:pt x="968612" y="133369"/>
                  <a:pt x="987155" y="125128"/>
                </a:cubicBezTo>
                <a:cubicBezTo>
                  <a:pt x="997726" y="120430"/>
                  <a:pt x="1006617" y="112602"/>
                  <a:pt x="1016030" y="105878"/>
                </a:cubicBezTo>
                <a:cubicBezTo>
                  <a:pt x="1029084" y="96554"/>
                  <a:pt x="1039871" y="83517"/>
                  <a:pt x="1054531" y="77002"/>
                </a:cubicBezTo>
                <a:cubicBezTo>
                  <a:pt x="1069481" y="70358"/>
                  <a:pt x="1086616" y="70585"/>
                  <a:pt x="1102658" y="67377"/>
                </a:cubicBezTo>
                <a:cubicBezTo>
                  <a:pt x="1160867" y="28570"/>
                  <a:pt x="1102591" y="61204"/>
                  <a:pt x="1208536" y="38501"/>
                </a:cubicBezTo>
                <a:cubicBezTo>
                  <a:pt x="1228377" y="34249"/>
                  <a:pt x="1246271" y="22586"/>
                  <a:pt x="1266287" y="19250"/>
                </a:cubicBezTo>
                <a:cubicBezTo>
                  <a:pt x="1317579" y="10701"/>
                  <a:pt x="1556463" y="892"/>
                  <a:pt x="1574296" y="0"/>
                </a:cubicBezTo>
                <a:cubicBezTo>
                  <a:pt x="1667340" y="3208"/>
                  <a:pt x="1760669" y="1674"/>
                  <a:pt x="1853428" y="9625"/>
                </a:cubicBezTo>
                <a:cubicBezTo>
                  <a:pt x="1873646" y="11358"/>
                  <a:pt x="1891494" y="23954"/>
                  <a:pt x="1911180" y="28876"/>
                </a:cubicBezTo>
                <a:cubicBezTo>
                  <a:pt x="1930113" y="33609"/>
                  <a:pt x="1949681" y="35293"/>
                  <a:pt x="1968931" y="38501"/>
                </a:cubicBezTo>
                <a:cubicBezTo>
                  <a:pt x="1981765" y="44918"/>
                  <a:pt x="1995128" y="50369"/>
                  <a:pt x="2007432" y="57751"/>
                </a:cubicBezTo>
                <a:cubicBezTo>
                  <a:pt x="2027271" y="69655"/>
                  <a:pt x="2044177" y="86557"/>
                  <a:pt x="2065184" y="96253"/>
                </a:cubicBezTo>
                <a:cubicBezTo>
                  <a:pt x="2242741" y="178203"/>
                  <a:pt x="2010204" y="37711"/>
                  <a:pt x="2209563" y="154004"/>
                </a:cubicBezTo>
                <a:cubicBezTo>
                  <a:pt x="2269736" y="189105"/>
                  <a:pt x="2228628" y="176814"/>
                  <a:pt x="2286565" y="221381"/>
                </a:cubicBezTo>
                <a:cubicBezTo>
                  <a:pt x="2351281" y="271163"/>
                  <a:pt x="2366846" y="275960"/>
                  <a:pt x="2430944" y="308008"/>
                </a:cubicBezTo>
                <a:cubicBezTo>
                  <a:pt x="2443778" y="320842"/>
                  <a:pt x="2457721" y="332654"/>
                  <a:pt x="2469445" y="346509"/>
                </a:cubicBezTo>
                <a:cubicBezTo>
                  <a:pt x="2493075" y="374435"/>
                  <a:pt x="2514518" y="404141"/>
                  <a:pt x="2536822" y="433137"/>
                </a:cubicBezTo>
                <a:cubicBezTo>
                  <a:pt x="2546603" y="445852"/>
                  <a:pt x="2554354" y="460294"/>
                  <a:pt x="2565698" y="471638"/>
                </a:cubicBezTo>
                <a:lnTo>
                  <a:pt x="2594574" y="500514"/>
                </a:lnTo>
                <a:cubicBezTo>
                  <a:pt x="2584949" y="632059"/>
                  <a:pt x="2579364" y="763962"/>
                  <a:pt x="2565698" y="895149"/>
                </a:cubicBezTo>
                <a:cubicBezTo>
                  <a:pt x="2563278" y="918381"/>
                  <a:pt x="2551699" y="939766"/>
                  <a:pt x="2546447" y="962526"/>
                </a:cubicBezTo>
                <a:cubicBezTo>
                  <a:pt x="2542059" y="981542"/>
                  <a:pt x="2541555" y="1001345"/>
                  <a:pt x="2536822" y="1020278"/>
                </a:cubicBezTo>
                <a:cubicBezTo>
                  <a:pt x="2508033" y="1135434"/>
                  <a:pt x="2530182" y="1028913"/>
                  <a:pt x="2498321" y="1116530"/>
                </a:cubicBezTo>
                <a:cubicBezTo>
                  <a:pt x="2457045" y="1230038"/>
                  <a:pt x="2504611" y="1141337"/>
                  <a:pt x="2450195" y="1232034"/>
                </a:cubicBezTo>
                <a:cubicBezTo>
                  <a:pt x="2446986" y="1248076"/>
                  <a:pt x="2450385" y="1267072"/>
                  <a:pt x="2440569" y="1280160"/>
                </a:cubicBezTo>
                <a:cubicBezTo>
                  <a:pt x="2427885" y="1297072"/>
                  <a:pt x="2335982" y="1333712"/>
                  <a:pt x="2325066" y="1337911"/>
                </a:cubicBezTo>
                <a:cubicBezTo>
                  <a:pt x="2242468" y="1369679"/>
                  <a:pt x="2278381" y="1351456"/>
                  <a:pt x="2171062" y="1366787"/>
                </a:cubicBezTo>
                <a:cubicBezTo>
                  <a:pt x="1932987" y="1400798"/>
                  <a:pt x="2202373" y="1374606"/>
                  <a:pt x="1949681" y="1395663"/>
                </a:cubicBezTo>
                <a:cubicBezTo>
                  <a:pt x="1693997" y="1438278"/>
                  <a:pt x="1864807" y="1415446"/>
                  <a:pt x="1401041" y="1424539"/>
                </a:cubicBezTo>
                <a:lnTo>
                  <a:pt x="852401" y="1434164"/>
                </a:lnTo>
                <a:cubicBezTo>
                  <a:pt x="786682" y="1442379"/>
                  <a:pt x="634255" y="1464198"/>
                  <a:pt x="563643" y="1463040"/>
                </a:cubicBezTo>
                <a:cubicBezTo>
                  <a:pt x="412731" y="1460566"/>
                  <a:pt x="262052" y="1450206"/>
                  <a:pt x="111256" y="1443789"/>
                </a:cubicBezTo>
                <a:cubicBezTo>
                  <a:pt x="98422" y="1440581"/>
                  <a:pt x="82109" y="1443518"/>
                  <a:pt x="72755" y="1434164"/>
                </a:cubicBezTo>
                <a:cubicBezTo>
                  <a:pt x="57536" y="1418945"/>
                  <a:pt x="54952" y="1394868"/>
                  <a:pt x="43879" y="1376413"/>
                </a:cubicBezTo>
                <a:cubicBezTo>
                  <a:pt x="35625" y="1362657"/>
                  <a:pt x="24628" y="1350745"/>
                  <a:pt x="15003" y="1337911"/>
                </a:cubicBezTo>
                <a:cubicBezTo>
                  <a:pt x="-5643" y="1214031"/>
                  <a:pt x="-4351" y="1245967"/>
                  <a:pt x="15003" y="1039528"/>
                </a:cubicBezTo>
                <a:cubicBezTo>
                  <a:pt x="17183" y="1016272"/>
                  <a:pt x="26398" y="994148"/>
                  <a:pt x="34254" y="972151"/>
                </a:cubicBezTo>
                <a:cubicBezTo>
                  <a:pt x="42472" y="949140"/>
                  <a:pt x="52890" y="926960"/>
                  <a:pt x="63129" y="904775"/>
                </a:cubicBezTo>
                <a:cubicBezTo>
                  <a:pt x="79571" y="869150"/>
                  <a:pt x="99011" y="831701"/>
                  <a:pt x="120881" y="798897"/>
                </a:cubicBezTo>
                <a:cubicBezTo>
                  <a:pt x="129780" y="785549"/>
                  <a:pt x="140132" y="773230"/>
                  <a:pt x="149757" y="760396"/>
                </a:cubicBezTo>
                <a:cubicBezTo>
                  <a:pt x="183969" y="657756"/>
                  <a:pt x="149014" y="742333"/>
                  <a:pt x="197883" y="664143"/>
                </a:cubicBezTo>
                <a:cubicBezTo>
                  <a:pt x="240115" y="596574"/>
                  <a:pt x="190962" y="651815"/>
                  <a:pt x="246009" y="596766"/>
                </a:cubicBezTo>
                <a:cubicBezTo>
                  <a:pt x="256033" y="516580"/>
                  <a:pt x="210717" y="530994"/>
                  <a:pt x="226759" y="50051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FE193-906B-4185-9F9D-C920E93B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5264993" cy="5524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304800" y="591775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</p:spTree>
    <p:extLst>
      <p:ext uri="{BB962C8B-B14F-4D97-AF65-F5344CB8AC3E}">
        <p14:creationId xmlns:p14="http://schemas.microsoft.com/office/powerpoint/2010/main" val="314628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6CCA-4200-4A0F-9C42-684654F2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81800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2023 HPV Vaccination Rates:</a:t>
            </a:r>
            <a:br>
              <a:rPr lang="en-US" dirty="0"/>
            </a:br>
            <a:r>
              <a:rPr lang="en-US" dirty="0"/>
              <a:t>9-19 Years of Age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C0B835-034D-417A-9B00-3A389EB98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319559"/>
              </p:ext>
            </p:extLst>
          </p:nvPr>
        </p:nvGraphicFramePr>
        <p:xfrm>
          <a:off x="381000" y="2233281"/>
          <a:ext cx="6781800" cy="19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82">
                  <a:extLst>
                    <a:ext uri="{9D8B030D-6E8A-4147-A177-3AD203B41FA5}">
                      <a16:colId xmlns:a16="http://schemas.microsoft.com/office/drawing/2014/main" val="158768287"/>
                    </a:ext>
                  </a:extLst>
                </a:gridCol>
                <a:gridCol w="3454718">
                  <a:extLst>
                    <a:ext uri="{9D8B030D-6E8A-4147-A177-3AD203B41FA5}">
                      <a16:colId xmlns:a16="http://schemas.microsoft.com/office/drawing/2014/main" val="2476965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01668922"/>
                    </a:ext>
                  </a:extLst>
                </a:gridCol>
              </a:tblGrid>
              <a:tr h="474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Patients Up-to-Date Vaccine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Eligible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Choctaw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7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4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Marengo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7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Wilcox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773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22182-07D1-4423-97C8-46C5AB3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281A-AB62-4FAE-9785-AAE5B955358F}"/>
              </a:ext>
            </a:extLst>
          </p:cNvPr>
          <p:cNvSpPr txBox="1"/>
          <p:nvPr/>
        </p:nvSpPr>
        <p:spPr>
          <a:xfrm>
            <a:off x="352927" y="5793845"/>
            <a:ext cx="200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Rate: 28%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B39E5-011C-418A-AE39-ED43A2081831}"/>
              </a:ext>
            </a:extLst>
          </p:cNvPr>
          <p:cNvSpPr txBox="1"/>
          <p:nvPr/>
        </p:nvSpPr>
        <p:spPr>
          <a:xfrm>
            <a:off x="371375" y="6451492"/>
            <a:ext cx="606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IMMPRINT Data: 2023</a:t>
            </a:r>
          </a:p>
        </p:txBody>
      </p:sp>
    </p:spTree>
    <p:extLst>
      <p:ext uri="{BB962C8B-B14F-4D97-AF65-F5344CB8AC3E}">
        <p14:creationId xmlns:p14="http://schemas.microsoft.com/office/powerpoint/2010/main" val="293740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26854-9361-4815-A6B1-D14D2E19BE32}"/>
              </a:ext>
            </a:extLst>
          </p:cNvPr>
          <p:cNvSpPr txBox="1"/>
          <p:nvPr/>
        </p:nvSpPr>
        <p:spPr>
          <a:xfrm>
            <a:off x="533400" y="622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 2.2 per 100,000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441F93-E0BA-4067-A83E-EC86388D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4" y="1321521"/>
            <a:ext cx="5634502" cy="4614862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D7797F6-2FE9-41C8-9C24-70BA1F94788F}"/>
              </a:ext>
            </a:extLst>
          </p:cNvPr>
          <p:cNvSpPr/>
          <p:nvPr/>
        </p:nvSpPr>
        <p:spPr>
          <a:xfrm>
            <a:off x="1298793" y="1491916"/>
            <a:ext cx="2755220" cy="1762461"/>
          </a:xfrm>
          <a:custGeom>
            <a:avLst/>
            <a:gdLst>
              <a:gd name="connsiteX0" fmla="*/ 135371 w 2755220"/>
              <a:gd name="connsiteY0" fmla="*/ 587141 h 1762461"/>
              <a:gd name="connsiteX1" fmla="*/ 144996 w 2755220"/>
              <a:gd name="connsiteY1" fmla="*/ 539015 h 1762461"/>
              <a:gd name="connsiteX2" fmla="*/ 193123 w 2755220"/>
              <a:gd name="connsiteY2" fmla="*/ 519764 h 1762461"/>
              <a:gd name="connsiteX3" fmla="*/ 231624 w 2755220"/>
              <a:gd name="connsiteY3" fmla="*/ 490888 h 1762461"/>
              <a:gd name="connsiteX4" fmla="*/ 299001 w 2755220"/>
              <a:gd name="connsiteY4" fmla="*/ 462012 h 1762461"/>
              <a:gd name="connsiteX5" fmla="*/ 385628 w 2755220"/>
              <a:gd name="connsiteY5" fmla="*/ 433137 h 1762461"/>
              <a:gd name="connsiteX6" fmla="*/ 453005 w 2755220"/>
              <a:gd name="connsiteY6" fmla="*/ 404261 h 1762461"/>
              <a:gd name="connsiteX7" fmla="*/ 501131 w 2755220"/>
              <a:gd name="connsiteY7" fmla="*/ 385010 h 1762461"/>
              <a:gd name="connsiteX8" fmla="*/ 597384 w 2755220"/>
              <a:gd name="connsiteY8" fmla="*/ 365760 h 1762461"/>
              <a:gd name="connsiteX9" fmla="*/ 655135 w 2755220"/>
              <a:gd name="connsiteY9" fmla="*/ 346509 h 1762461"/>
              <a:gd name="connsiteX10" fmla="*/ 693636 w 2755220"/>
              <a:gd name="connsiteY10" fmla="*/ 336884 h 1762461"/>
              <a:gd name="connsiteX11" fmla="*/ 741763 w 2755220"/>
              <a:gd name="connsiteY11" fmla="*/ 317633 h 1762461"/>
              <a:gd name="connsiteX12" fmla="*/ 780264 w 2755220"/>
              <a:gd name="connsiteY12" fmla="*/ 308008 h 1762461"/>
              <a:gd name="connsiteX13" fmla="*/ 818765 w 2755220"/>
              <a:gd name="connsiteY13" fmla="*/ 288758 h 1762461"/>
              <a:gd name="connsiteX14" fmla="*/ 866891 w 2755220"/>
              <a:gd name="connsiteY14" fmla="*/ 279132 h 1762461"/>
              <a:gd name="connsiteX15" fmla="*/ 943893 w 2755220"/>
              <a:gd name="connsiteY15" fmla="*/ 250257 h 1762461"/>
              <a:gd name="connsiteX16" fmla="*/ 1001645 w 2755220"/>
              <a:gd name="connsiteY16" fmla="*/ 231006 h 1762461"/>
              <a:gd name="connsiteX17" fmla="*/ 1059396 w 2755220"/>
              <a:gd name="connsiteY17" fmla="*/ 202130 h 1762461"/>
              <a:gd name="connsiteX18" fmla="*/ 1126773 w 2755220"/>
              <a:gd name="connsiteY18" fmla="*/ 182880 h 1762461"/>
              <a:gd name="connsiteX19" fmla="*/ 1223026 w 2755220"/>
              <a:gd name="connsiteY19" fmla="*/ 154004 h 1762461"/>
              <a:gd name="connsiteX20" fmla="*/ 1348154 w 2755220"/>
              <a:gd name="connsiteY20" fmla="*/ 105878 h 1762461"/>
              <a:gd name="connsiteX21" fmla="*/ 1405906 w 2755220"/>
              <a:gd name="connsiteY21" fmla="*/ 77002 h 1762461"/>
              <a:gd name="connsiteX22" fmla="*/ 1733165 w 2755220"/>
              <a:gd name="connsiteY22" fmla="*/ 38501 h 1762461"/>
              <a:gd name="connsiteX23" fmla="*/ 1819792 w 2755220"/>
              <a:gd name="connsiteY23" fmla="*/ 19250 h 1762461"/>
              <a:gd name="connsiteX24" fmla="*/ 1867919 w 2755220"/>
              <a:gd name="connsiteY24" fmla="*/ 9625 h 1762461"/>
              <a:gd name="connsiteX25" fmla="*/ 2002672 w 2755220"/>
              <a:gd name="connsiteY25" fmla="*/ 0 h 1762461"/>
              <a:gd name="connsiteX26" fmla="*/ 2445434 w 2755220"/>
              <a:gd name="connsiteY26" fmla="*/ 9625 h 1762461"/>
              <a:gd name="connsiteX27" fmla="*/ 2493561 w 2755220"/>
              <a:gd name="connsiteY27" fmla="*/ 57751 h 1762461"/>
              <a:gd name="connsiteX28" fmla="*/ 2589813 w 2755220"/>
              <a:gd name="connsiteY28" fmla="*/ 125128 h 1762461"/>
              <a:gd name="connsiteX29" fmla="*/ 2618689 w 2755220"/>
              <a:gd name="connsiteY29" fmla="*/ 154004 h 1762461"/>
              <a:gd name="connsiteX30" fmla="*/ 2657190 w 2755220"/>
              <a:gd name="connsiteY30" fmla="*/ 211756 h 1762461"/>
              <a:gd name="connsiteX31" fmla="*/ 2705316 w 2755220"/>
              <a:gd name="connsiteY31" fmla="*/ 269507 h 1762461"/>
              <a:gd name="connsiteX32" fmla="*/ 2714942 w 2755220"/>
              <a:gd name="connsiteY32" fmla="*/ 308008 h 1762461"/>
              <a:gd name="connsiteX33" fmla="*/ 2724567 w 2755220"/>
              <a:gd name="connsiteY33" fmla="*/ 365760 h 1762461"/>
              <a:gd name="connsiteX34" fmla="*/ 2743818 w 2755220"/>
              <a:gd name="connsiteY34" fmla="*/ 423511 h 1762461"/>
              <a:gd name="connsiteX35" fmla="*/ 2724567 w 2755220"/>
              <a:gd name="connsiteY35" fmla="*/ 1049153 h 1762461"/>
              <a:gd name="connsiteX36" fmla="*/ 2695691 w 2755220"/>
              <a:gd name="connsiteY36" fmla="*/ 1135781 h 1762461"/>
              <a:gd name="connsiteX37" fmla="*/ 2657190 w 2755220"/>
              <a:gd name="connsiteY37" fmla="*/ 1174282 h 1762461"/>
              <a:gd name="connsiteX38" fmla="*/ 2570563 w 2755220"/>
              <a:gd name="connsiteY38" fmla="*/ 1270535 h 1762461"/>
              <a:gd name="connsiteX39" fmla="*/ 2512811 w 2755220"/>
              <a:gd name="connsiteY39" fmla="*/ 1309036 h 1762461"/>
              <a:gd name="connsiteX40" fmla="*/ 2474310 w 2755220"/>
              <a:gd name="connsiteY40" fmla="*/ 1337911 h 1762461"/>
              <a:gd name="connsiteX41" fmla="*/ 2416559 w 2755220"/>
              <a:gd name="connsiteY41" fmla="*/ 1386038 h 1762461"/>
              <a:gd name="connsiteX42" fmla="*/ 2378058 w 2755220"/>
              <a:gd name="connsiteY42" fmla="*/ 1424539 h 1762461"/>
              <a:gd name="connsiteX43" fmla="*/ 2329931 w 2755220"/>
              <a:gd name="connsiteY43" fmla="*/ 1453415 h 1762461"/>
              <a:gd name="connsiteX44" fmla="*/ 2291430 w 2755220"/>
              <a:gd name="connsiteY44" fmla="*/ 1491916 h 1762461"/>
              <a:gd name="connsiteX45" fmla="*/ 2108550 w 2755220"/>
              <a:gd name="connsiteY45" fmla="*/ 1568918 h 1762461"/>
              <a:gd name="connsiteX46" fmla="*/ 1983422 w 2755220"/>
              <a:gd name="connsiteY46" fmla="*/ 1588168 h 1762461"/>
              <a:gd name="connsiteX47" fmla="*/ 1646538 w 2755220"/>
              <a:gd name="connsiteY47" fmla="*/ 1645920 h 1762461"/>
              <a:gd name="connsiteX48" fmla="*/ 1569535 w 2755220"/>
              <a:gd name="connsiteY48" fmla="*/ 1665170 h 1762461"/>
              <a:gd name="connsiteX49" fmla="*/ 1444407 w 2755220"/>
              <a:gd name="connsiteY49" fmla="*/ 1674796 h 1762461"/>
              <a:gd name="connsiteX50" fmla="*/ 1223026 w 2755220"/>
              <a:gd name="connsiteY50" fmla="*/ 1703671 h 1762461"/>
              <a:gd name="connsiteX51" fmla="*/ 1126773 w 2755220"/>
              <a:gd name="connsiteY51" fmla="*/ 1722922 h 1762461"/>
              <a:gd name="connsiteX52" fmla="*/ 886142 w 2755220"/>
              <a:gd name="connsiteY52" fmla="*/ 1732547 h 1762461"/>
              <a:gd name="connsiteX53" fmla="*/ 789889 w 2755220"/>
              <a:gd name="connsiteY53" fmla="*/ 1751798 h 1762461"/>
              <a:gd name="connsiteX54" fmla="*/ 125746 w 2755220"/>
              <a:gd name="connsiteY54" fmla="*/ 1742172 h 1762461"/>
              <a:gd name="connsiteX55" fmla="*/ 87245 w 2755220"/>
              <a:gd name="connsiteY55" fmla="*/ 1732547 h 1762461"/>
              <a:gd name="connsiteX56" fmla="*/ 48744 w 2755220"/>
              <a:gd name="connsiteY56" fmla="*/ 1674796 h 1762461"/>
              <a:gd name="connsiteX57" fmla="*/ 29493 w 2755220"/>
              <a:gd name="connsiteY57" fmla="*/ 1645920 h 1762461"/>
              <a:gd name="connsiteX58" fmla="*/ 618 w 2755220"/>
              <a:gd name="connsiteY58" fmla="*/ 1520791 h 1762461"/>
              <a:gd name="connsiteX59" fmla="*/ 10243 w 2755220"/>
              <a:gd name="connsiteY59" fmla="*/ 1068404 h 1762461"/>
              <a:gd name="connsiteX60" fmla="*/ 19868 w 2755220"/>
              <a:gd name="connsiteY60" fmla="*/ 1010652 h 1762461"/>
              <a:gd name="connsiteX61" fmla="*/ 48744 w 2755220"/>
              <a:gd name="connsiteY61" fmla="*/ 885524 h 1762461"/>
              <a:gd name="connsiteX62" fmla="*/ 67994 w 2755220"/>
              <a:gd name="connsiteY62" fmla="*/ 847023 h 1762461"/>
              <a:gd name="connsiteX63" fmla="*/ 77620 w 2755220"/>
              <a:gd name="connsiteY63" fmla="*/ 789271 h 1762461"/>
              <a:gd name="connsiteX64" fmla="*/ 106495 w 2755220"/>
              <a:gd name="connsiteY64" fmla="*/ 750770 h 1762461"/>
              <a:gd name="connsiteX65" fmla="*/ 116121 w 2755220"/>
              <a:gd name="connsiteY65" fmla="*/ 683393 h 1762461"/>
              <a:gd name="connsiteX66" fmla="*/ 135371 w 2755220"/>
              <a:gd name="connsiteY66" fmla="*/ 635267 h 1762461"/>
              <a:gd name="connsiteX67" fmla="*/ 135371 w 2755220"/>
              <a:gd name="connsiteY67" fmla="*/ 587141 h 176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755220" h="1762461">
                <a:moveTo>
                  <a:pt x="135371" y="587141"/>
                </a:moveTo>
                <a:cubicBezTo>
                  <a:pt x="136975" y="571099"/>
                  <a:pt x="134349" y="551436"/>
                  <a:pt x="144996" y="539015"/>
                </a:cubicBezTo>
                <a:cubicBezTo>
                  <a:pt x="156241" y="525896"/>
                  <a:pt x="178019" y="528155"/>
                  <a:pt x="193123" y="519764"/>
                </a:cubicBezTo>
                <a:cubicBezTo>
                  <a:pt x="207146" y="511973"/>
                  <a:pt x="218020" y="499390"/>
                  <a:pt x="231624" y="490888"/>
                </a:cubicBezTo>
                <a:cubicBezTo>
                  <a:pt x="265419" y="469766"/>
                  <a:pt x="266258" y="474291"/>
                  <a:pt x="299001" y="462012"/>
                </a:cubicBezTo>
                <a:cubicBezTo>
                  <a:pt x="371485" y="434830"/>
                  <a:pt x="321120" y="449264"/>
                  <a:pt x="385628" y="433137"/>
                </a:cubicBezTo>
                <a:cubicBezTo>
                  <a:pt x="453238" y="399331"/>
                  <a:pt x="396350" y="425507"/>
                  <a:pt x="453005" y="404261"/>
                </a:cubicBezTo>
                <a:cubicBezTo>
                  <a:pt x="469183" y="398194"/>
                  <a:pt x="484437" y="389462"/>
                  <a:pt x="501131" y="385010"/>
                </a:cubicBezTo>
                <a:cubicBezTo>
                  <a:pt x="532746" y="376579"/>
                  <a:pt x="566343" y="376107"/>
                  <a:pt x="597384" y="365760"/>
                </a:cubicBezTo>
                <a:cubicBezTo>
                  <a:pt x="616634" y="359343"/>
                  <a:pt x="635699" y="352340"/>
                  <a:pt x="655135" y="346509"/>
                </a:cubicBezTo>
                <a:cubicBezTo>
                  <a:pt x="667806" y="342708"/>
                  <a:pt x="681086" y="341067"/>
                  <a:pt x="693636" y="336884"/>
                </a:cubicBezTo>
                <a:cubicBezTo>
                  <a:pt x="710027" y="331420"/>
                  <a:pt x="725372" y="323097"/>
                  <a:pt x="741763" y="317633"/>
                </a:cubicBezTo>
                <a:cubicBezTo>
                  <a:pt x="754313" y="313450"/>
                  <a:pt x="767878" y="312653"/>
                  <a:pt x="780264" y="308008"/>
                </a:cubicBezTo>
                <a:cubicBezTo>
                  <a:pt x="793699" y="302970"/>
                  <a:pt x="805153" y="293295"/>
                  <a:pt x="818765" y="288758"/>
                </a:cubicBezTo>
                <a:cubicBezTo>
                  <a:pt x="834285" y="283585"/>
                  <a:pt x="851255" y="283943"/>
                  <a:pt x="866891" y="279132"/>
                </a:cubicBezTo>
                <a:cubicBezTo>
                  <a:pt x="893091" y="271070"/>
                  <a:pt x="918077" y="259477"/>
                  <a:pt x="943893" y="250257"/>
                </a:cubicBezTo>
                <a:cubicBezTo>
                  <a:pt x="963003" y="243432"/>
                  <a:pt x="982914" y="238811"/>
                  <a:pt x="1001645" y="231006"/>
                </a:cubicBezTo>
                <a:cubicBezTo>
                  <a:pt x="1021512" y="222728"/>
                  <a:pt x="1039308" y="209856"/>
                  <a:pt x="1059396" y="202130"/>
                </a:cubicBezTo>
                <a:cubicBezTo>
                  <a:pt x="1081197" y="193745"/>
                  <a:pt x="1104614" y="190266"/>
                  <a:pt x="1126773" y="182880"/>
                </a:cubicBezTo>
                <a:cubicBezTo>
                  <a:pt x="1221751" y="151221"/>
                  <a:pt x="1127979" y="173013"/>
                  <a:pt x="1223026" y="154004"/>
                </a:cubicBezTo>
                <a:cubicBezTo>
                  <a:pt x="1323522" y="93706"/>
                  <a:pt x="1211025" y="154852"/>
                  <a:pt x="1348154" y="105878"/>
                </a:cubicBezTo>
                <a:cubicBezTo>
                  <a:pt x="1368423" y="98639"/>
                  <a:pt x="1385080" y="82435"/>
                  <a:pt x="1405906" y="77002"/>
                </a:cubicBezTo>
                <a:cubicBezTo>
                  <a:pt x="1532515" y="43973"/>
                  <a:pt x="1603844" y="46108"/>
                  <a:pt x="1733165" y="38501"/>
                </a:cubicBezTo>
                <a:lnTo>
                  <a:pt x="1819792" y="19250"/>
                </a:lnTo>
                <a:cubicBezTo>
                  <a:pt x="1835789" y="15822"/>
                  <a:pt x="1851649" y="11338"/>
                  <a:pt x="1867919" y="9625"/>
                </a:cubicBezTo>
                <a:cubicBezTo>
                  <a:pt x="1912704" y="4911"/>
                  <a:pt x="1957754" y="3208"/>
                  <a:pt x="2002672" y="0"/>
                </a:cubicBezTo>
                <a:lnTo>
                  <a:pt x="2445434" y="9625"/>
                </a:lnTo>
                <a:cubicBezTo>
                  <a:pt x="2467966" y="12276"/>
                  <a:pt x="2476604" y="42679"/>
                  <a:pt x="2493561" y="57751"/>
                </a:cubicBezTo>
                <a:cubicBezTo>
                  <a:pt x="2528612" y="88907"/>
                  <a:pt x="2550384" y="94461"/>
                  <a:pt x="2589813" y="125128"/>
                </a:cubicBezTo>
                <a:cubicBezTo>
                  <a:pt x="2600558" y="133485"/>
                  <a:pt x="2609064" y="144379"/>
                  <a:pt x="2618689" y="154004"/>
                </a:cubicBezTo>
                <a:cubicBezTo>
                  <a:pt x="2635603" y="204749"/>
                  <a:pt x="2617135" y="163691"/>
                  <a:pt x="2657190" y="211756"/>
                </a:cubicBezTo>
                <a:cubicBezTo>
                  <a:pt x="2724201" y="292167"/>
                  <a:pt x="2620947" y="185135"/>
                  <a:pt x="2705316" y="269507"/>
                </a:cubicBezTo>
                <a:cubicBezTo>
                  <a:pt x="2708525" y="282341"/>
                  <a:pt x="2712348" y="295036"/>
                  <a:pt x="2714942" y="308008"/>
                </a:cubicBezTo>
                <a:cubicBezTo>
                  <a:pt x="2718770" y="327145"/>
                  <a:pt x="2719834" y="346827"/>
                  <a:pt x="2724567" y="365760"/>
                </a:cubicBezTo>
                <a:cubicBezTo>
                  <a:pt x="2729489" y="385446"/>
                  <a:pt x="2737401" y="404261"/>
                  <a:pt x="2743818" y="423511"/>
                </a:cubicBezTo>
                <a:cubicBezTo>
                  <a:pt x="2758937" y="695652"/>
                  <a:pt x="2764672" y="674844"/>
                  <a:pt x="2724567" y="1049153"/>
                </a:cubicBezTo>
                <a:cubicBezTo>
                  <a:pt x="2721324" y="1079418"/>
                  <a:pt x="2710122" y="1108981"/>
                  <a:pt x="2695691" y="1135781"/>
                </a:cubicBezTo>
                <a:cubicBezTo>
                  <a:pt x="2687086" y="1151761"/>
                  <a:pt x="2669331" y="1160792"/>
                  <a:pt x="2657190" y="1174282"/>
                </a:cubicBezTo>
                <a:cubicBezTo>
                  <a:pt x="2630279" y="1204183"/>
                  <a:pt x="2603001" y="1244585"/>
                  <a:pt x="2570563" y="1270535"/>
                </a:cubicBezTo>
                <a:cubicBezTo>
                  <a:pt x="2552497" y="1284988"/>
                  <a:pt x="2531765" y="1295768"/>
                  <a:pt x="2512811" y="1309036"/>
                </a:cubicBezTo>
                <a:cubicBezTo>
                  <a:pt x="2499669" y="1318235"/>
                  <a:pt x="2486837" y="1327890"/>
                  <a:pt x="2474310" y="1337911"/>
                </a:cubicBezTo>
                <a:cubicBezTo>
                  <a:pt x="2454743" y="1353565"/>
                  <a:pt x="2435185" y="1369275"/>
                  <a:pt x="2416559" y="1386038"/>
                </a:cubicBezTo>
                <a:cubicBezTo>
                  <a:pt x="2403069" y="1398179"/>
                  <a:pt x="2392384" y="1413396"/>
                  <a:pt x="2378058" y="1424539"/>
                </a:cubicBezTo>
                <a:cubicBezTo>
                  <a:pt x="2363290" y="1436025"/>
                  <a:pt x="2344699" y="1441929"/>
                  <a:pt x="2329931" y="1453415"/>
                </a:cubicBezTo>
                <a:cubicBezTo>
                  <a:pt x="2315605" y="1464558"/>
                  <a:pt x="2306697" y="1482101"/>
                  <a:pt x="2291430" y="1491916"/>
                </a:cubicBezTo>
                <a:cubicBezTo>
                  <a:pt x="2240043" y="1524951"/>
                  <a:pt x="2168038" y="1553055"/>
                  <a:pt x="2108550" y="1568918"/>
                </a:cubicBezTo>
                <a:cubicBezTo>
                  <a:pt x="2090792" y="1573653"/>
                  <a:pt x="1997612" y="1585803"/>
                  <a:pt x="1983422" y="1588168"/>
                </a:cubicBezTo>
                <a:cubicBezTo>
                  <a:pt x="1871039" y="1606898"/>
                  <a:pt x="1757069" y="1618288"/>
                  <a:pt x="1646538" y="1645920"/>
                </a:cubicBezTo>
                <a:cubicBezTo>
                  <a:pt x="1620870" y="1652337"/>
                  <a:pt x="1595727" y="1661428"/>
                  <a:pt x="1569535" y="1665170"/>
                </a:cubicBezTo>
                <a:cubicBezTo>
                  <a:pt x="1528123" y="1671086"/>
                  <a:pt x="1486116" y="1671587"/>
                  <a:pt x="1444407" y="1674796"/>
                </a:cubicBezTo>
                <a:cubicBezTo>
                  <a:pt x="1282177" y="1715353"/>
                  <a:pt x="1463873" y="1674769"/>
                  <a:pt x="1223026" y="1703671"/>
                </a:cubicBezTo>
                <a:cubicBezTo>
                  <a:pt x="1190539" y="1707569"/>
                  <a:pt x="1159373" y="1720128"/>
                  <a:pt x="1126773" y="1722922"/>
                </a:cubicBezTo>
                <a:cubicBezTo>
                  <a:pt x="1046792" y="1729778"/>
                  <a:pt x="966352" y="1729339"/>
                  <a:pt x="886142" y="1732547"/>
                </a:cubicBezTo>
                <a:cubicBezTo>
                  <a:pt x="854058" y="1738964"/>
                  <a:pt x="822533" y="1749572"/>
                  <a:pt x="789889" y="1751798"/>
                </a:cubicBezTo>
                <a:cubicBezTo>
                  <a:pt x="486224" y="1772503"/>
                  <a:pt x="431394" y="1759638"/>
                  <a:pt x="125746" y="1742172"/>
                </a:cubicBezTo>
                <a:cubicBezTo>
                  <a:pt x="112912" y="1738964"/>
                  <a:pt x="98731" y="1739110"/>
                  <a:pt x="87245" y="1732547"/>
                </a:cubicBezTo>
                <a:cubicBezTo>
                  <a:pt x="48927" y="1710651"/>
                  <a:pt x="64364" y="1706035"/>
                  <a:pt x="48744" y="1674796"/>
                </a:cubicBezTo>
                <a:cubicBezTo>
                  <a:pt x="43570" y="1664449"/>
                  <a:pt x="35910" y="1655545"/>
                  <a:pt x="29493" y="1645920"/>
                </a:cubicBezTo>
                <a:cubicBezTo>
                  <a:pt x="22491" y="1617911"/>
                  <a:pt x="831" y="1532703"/>
                  <a:pt x="618" y="1520791"/>
                </a:cubicBezTo>
                <a:cubicBezTo>
                  <a:pt x="-2075" y="1369985"/>
                  <a:pt x="4556" y="1219127"/>
                  <a:pt x="10243" y="1068404"/>
                </a:cubicBezTo>
                <a:cubicBezTo>
                  <a:pt x="10979" y="1048902"/>
                  <a:pt x="16271" y="1029834"/>
                  <a:pt x="19868" y="1010652"/>
                </a:cubicBezTo>
                <a:cubicBezTo>
                  <a:pt x="24434" y="986299"/>
                  <a:pt x="33943" y="920060"/>
                  <a:pt x="48744" y="885524"/>
                </a:cubicBezTo>
                <a:cubicBezTo>
                  <a:pt x="54396" y="872336"/>
                  <a:pt x="61577" y="859857"/>
                  <a:pt x="67994" y="847023"/>
                </a:cubicBezTo>
                <a:cubicBezTo>
                  <a:pt x="71203" y="827772"/>
                  <a:pt x="70372" y="807391"/>
                  <a:pt x="77620" y="789271"/>
                </a:cubicBezTo>
                <a:cubicBezTo>
                  <a:pt x="83578" y="774376"/>
                  <a:pt x="101013" y="765846"/>
                  <a:pt x="106495" y="750770"/>
                </a:cubicBezTo>
                <a:cubicBezTo>
                  <a:pt x="114248" y="729449"/>
                  <a:pt x="110619" y="705403"/>
                  <a:pt x="116121" y="683393"/>
                </a:cubicBezTo>
                <a:cubicBezTo>
                  <a:pt x="120311" y="666631"/>
                  <a:pt x="129907" y="651658"/>
                  <a:pt x="135371" y="635267"/>
                </a:cubicBezTo>
                <a:cubicBezTo>
                  <a:pt x="146552" y="601723"/>
                  <a:pt x="133767" y="603183"/>
                  <a:pt x="135371" y="58714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422A0-9AA8-44AE-9D19-F94095A0CAB1}"/>
              </a:ext>
            </a:extLst>
          </p:cNvPr>
          <p:cNvSpPr txBox="1"/>
          <p:nvPr/>
        </p:nvSpPr>
        <p:spPr>
          <a:xfrm>
            <a:off x="533400" y="622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 7.4 per 100,000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13373-BCF6-4B8F-94A4-F5F557A4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00" y="1374444"/>
            <a:ext cx="5765197" cy="4689475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5A124E7-FD6F-4587-9404-73F61413AF9A}"/>
              </a:ext>
            </a:extLst>
          </p:cNvPr>
          <p:cNvSpPr/>
          <p:nvPr/>
        </p:nvSpPr>
        <p:spPr>
          <a:xfrm>
            <a:off x="1212783" y="1554903"/>
            <a:ext cx="2663432" cy="1773818"/>
          </a:xfrm>
          <a:custGeom>
            <a:avLst/>
            <a:gdLst>
              <a:gd name="connsiteX0" fmla="*/ 115503 w 2663432"/>
              <a:gd name="connsiteY0" fmla="*/ 664144 h 1884932"/>
              <a:gd name="connsiteX1" fmla="*/ 134754 w 2663432"/>
              <a:gd name="connsiteY1" fmla="*/ 616017 h 1884932"/>
              <a:gd name="connsiteX2" fmla="*/ 231006 w 2663432"/>
              <a:gd name="connsiteY2" fmla="*/ 500514 h 1884932"/>
              <a:gd name="connsiteX3" fmla="*/ 404261 w 2663432"/>
              <a:gd name="connsiteY3" fmla="*/ 365760 h 1884932"/>
              <a:gd name="connsiteX4" fmla="*/ 462013 w 2663432"/>
              <a:gd name="connsiteY4" fmla="*/ 336885 h 1884932"/>
              <a:gd name="connsiteX5" fmla="*/ 519764 w 2663432"/>
              <a:gd name="connsiteY5" fmla="*/ 288758 h 1884932"/>
              <a:gd name="connsiteX6" fmla="*/ 577516 w 2663432"/>
              <a:gd name="connsiteY6" fmla="*/ 269508 h 1884932"/>
              <a:gd name="connsiteX7" fmla="*/ 779646 w 2663432"/>
              <a:gd name="connsiteY7" fmla="*/ 182880 h 1884932"/>
              <a:gd name="connsiteX8" fmla="*/ 1029903 w 2663432"/>
              <a:gd name="connsiteY8" fmla="*/ 96253 h 1884932"/>
              <a:gd name="connsiteX9" fmla="*/ 1145406 w 2663432"/>
              <a:gd name="connsiteY9" fmla="*/ 77003 h 1884932"/>
              <a:gd name="connsiteX10" fmla="*/ 1347537 w 2663432"/>
              <a:gd name="connsiteY10" fmla="*/ 38502 h 1884932"/>
              <a:gd name="connsiteX11" fmla="*/ 1424539 w 2663432"/>
              <a:gd name="connsiteY11" fmla="*/ 19251 h 1884932"/>
              <a:gd name="connsiteX12" fmla="*/ 1838425 w 2663432"/>
              <a:gd name="connsiteY12" fmla="*/ 0 h 1884932"/>
              <a:gd name="connsiteX13" fmla="*/ 2184935 w 2663432"/>
              <a:gd name="connsiteY13" fmla="*/ 9626 h 1884932"/>
              <a:gd name="connsiteX14" fmla="*/ 2310063 w 2663432"/>
              <a:gd name="connsiteY14" fmla="*/ 57752 h 1884932"/>
              <a:gd name="connsiteX15" fmla="*/ 2348564 w 2663432"/>
              <a:gd name="connsiteY15" fmla="*/ 86628 h 1884932"/>
              <a:gd name="connsiteX16" fmla="*/ 2502569 w 2663432"/>
              <a:gd name="connsiteY16" fmla="*/ 221382 h 1884932"/>
              <a:gd name="connsiteX17" fmla="*/ 2531444 w 2663432"/>
              <a:gd name="connsiteY17" fmla="*/ 269508 h 1884932"/>
              <a:gd name="connsiteX18" fmla="*/ 2589196 w 2663432"/>
              <a:gd name="connsiteY18" fmla="*/ 346510 h 1884932"/>
              <a:gd name="connsiteX19" fmla="*/ 2598821 w 2663432"/>
              <a:gd name="connsiteY19" fmla="*/ 404262 h 1884932"/>
              <a:gd name="connsiteX20" fmla="*/ 2618072 w 2663432"/>
              <a:gd name="connsiteY20" fmla="*/ 442763 h 1884932"/>
              <a:gd name="connsiteX21" fmla="*/ 2646948 w 2663432"/>
              <a:gd name="connsiteY21" fmla="*/ 529390 h 1884932"/>
              <a:gd name="connsiteX22" fmla="*/ 2637322 w 2663432"/>
              <a:gd name="connsiteY22" fmla="*/ 1241659 h 1884932"/>
              <a:gd name="connsiteX23" fmla="*/ 2627697 w 2663432"/>
              <a:gd name="connsiteY23" fmla="*/ 1318662 h 1884932"/>
              <a:gd name="connsiteX24" fmla="*/ 2569945 w 2663432"/>
              <a:gd name="connsiteY24" fmla="*/ 1386038 h 1884932"/>
              <a:gd name="connsiteX25" fmla="*/ 2502569 w 2663432"/>
              <a:gd name="connsiteY25" fmla="*/ 1472666 h 1884932"/>
              <a:gd name="connsiteX26" fmla="*/ 2319689 w 2663432"/>
              <a:gd name="connsiteY26" fmla="*/ 1597794 h 1884932"/>
              <a:gd name="connsiteX27" fmla="*/ 2252312 w 2663432"/>
              <a:gd name="connsiteY27" fmla="*/ 1607419 h 1884932"/>
              <a:gd name="connsiteX28" fmla="*/ 2136809 w 2663432"/>
              <a:gd name="connsiteY28" fmla="*/ 1645920 h 1884932"/>
              <a:gd name="connsiteX29" fmla="*/ 1934678 w 2663432"/>
              <a:gd name="connsiteY29" fmla="*/ 1703672 h 1884932"/>
              <a:gd name="connsiteX30" fmla="*/ 1819175 w 2663432"/>
              <a:gd name="connsiteY30" fmla="*/ 1732548 h 1884932"/>
              <a:gd name="connsiteX31" fmla="*/ 1722922 w 2663432"/>
              <a:gd name="connsiteY31" fmla="*/ 1761424 h 1884932"/>
              <a:gd name="connsiteX32" fmla="*/ 1607419 w 2663432"/>
              <a:gd name="connsiteY32" fmla="*/ 1780674 h 1884932"/>
              <a:gd name="connsiteX33" fmla="*/ 1491916 w 2663432"/>
              <a:gd name="connsiteY33" fmla="*/ 1809550 h 1884932"/>
              <a:gd name="connsiteX34" fmla="*/ 1087655 w 2663432"/>
              <a:gd name="connsiteY34" fmla="*/ 1848051 h 1884932"/>
              <a:gd name="connsiteX35" fmla="*/ 1001028 w 2663432"/>
              <a:gd name="connsiteY35" fmla="*/ 1867302 h 1884932"/>
              <a:gd name="connsiteX36" fmla="*/ 279133 w 2663432"/>
              <a:gd name="connsiteY36" fmla="*/ 1848051 h 1884932"/>
              <a:gd name="connsiteX37" fmla="*/ 240632 w 2663432"/>
              <a:gd name="connsiteY37" fmla="*/ 1828800 h 1884932"/>
              <a:gd name="connsiteX38" fmla="*/ 163630 w 2663432"/>
              <a:gd name="connsiteY38" fmla="*/ 1799925 h 1884932"/>
              <a:gd name="connsiteX39" fmla="*/ 125129 w 2663432"/>
              <a:gd name="connsiteY39" fmla="*/ 1771049 h 1884932"/>
              <a:gd name="connsiteX40" fmla="*/ 86628 w 2663432"/>
              <a:gd name="connsiteY40" fmla="*/ 1732548 h 1884932"/>
              <a:gd name="connsiteX41" fmla="*/ 67377 w 2663432"/>
              <a:gd name="connsiteY41" fmla="*/ 1703672 h 1884932"/>
              <a:gd name="connsiteX42" fmla="*/ 38501 w 2663432"/>
              <a:gd name="connsiteY42" fmla="*/ 1665171 h 1884932"/>
              <a:gd name="connsiteX43" fmla="*/ 28876 w 2663432"/>
              <a:gd name="connsiteY43" fmla="*/ 1636295 h 1884932"/>
              <a:gd name="connsiteX44" fmla="*/ 9625 w 2663432"/>
              <a:gd name="connsiteY44" fmla="*/ 1597794 h 1884932"/>
              <a:gd name="connsiteX45" fmla="*/ 0 w 2663432"/>
              <a:gd name="connsiteY45" fmla="*/ 1511167 h 1884932"/>
              <a:gd name="connsiteX46" fmla="*/ 19251 w 2663432"/>
              <a:gd name="connsiteY46" fmla="*/ 962527 h 1884932"/>
              <a:gd name="connsiteX47" fmla="*/ 48126 w 2663432"/>
              <a:gd name="connsiteY47" fmla="*/ 875899 h 1884932"/>
              <a:gd name="connsiteX48" fmla="*/ 77002 w 2663432"/>
              <a:gd name="connsiteY48" fmla="*/ 798897 h 1884932"/>
              <a:gd name="connsiteX49" fmla="*/ 86628 w 2663432"/>
              <a:gd name="connsiteY49" fmla="*/ 770022 h 1884932"/>
              <a:gd name="connsiteX50" fmla="*/ 125129 w 2663432"/>
              <a:gd name="connsiteY50" fmla="*/ 702645 h 1884932"/>
              <a:gd name="connsiteX51" fmla="*/ 115503 w 2663432"/>
              <a:gd name="connsiteY51" fmla="*/ 664144 h 1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63432" h="1884932">
                <a:moveTo>
                  <a:pt x="115503" y="664144"/>
                </a:moveTo>
                <a:cubicBezTo>
                  <a:pt x="117107" y="649706"/>
                  <a:pt x="125411" y="630551"/>
                  <a:pt x="134754" y="616017"/>
                </a:cubicBezTo>
                <a:cubicBezTo>
                  <a:pt x="152340" y="588661"/>
                  <a:pt x="197901" y="529205"/>
                  <a:pt x="231006" y="500514"/>
                </a:cubicBezTo>
                <a:cubicBezTo>
                  <a:pt x="285222" y="453527"/>
                  <a:pt x="341309" y="402482"/>
                  <a:pt x="404261" y="365760"/>
                </a:cubicBezTo>
                <a:cubicBezTo>
                  <a:pt x="422852" y="354915"/>
                  <a:pt x="444105" y="348824"/>
                  <a:pt x="462013" y="336885"/>
                </a:cubicBezTo>
                <a:cubicBezTo>
                  <a:pt x="482863" y="322985"/>
                  <a:pt x="498119" y="301384"/>
                  <a:pt x="519764" y="288758"/>
                </a:cubicBezTo>
                <a:cubicBezTo>
                  <a:pt x="537292" y="278533"/>
                  <a:pt x="559559" y="278959"/>
                  <a:pt x="577516" y="269508"/>
                </a:cubicBezTo>
                <a:cubicBezTo>
                  <a:pt x="757337" y="174866"/>
                  <a:pt x="636796" y="200738"/>
                  <a:pt x="779646" y="182880"/>
                </a:cubicBezTo>
                <a:cubicBezTo>
                  <a:pt x="841858" y="159551"/>
                  <a:pt x="990067" y="102892"/>
                  <a:pt x="1029903" y="96253"/>
                </a:cubicBezTo>
                <a:cubicBezTo>
                  <a:pt x="1068404" y="89836"/>
                  <a:pt x="1107194" y="84964"/>
                  <a:pt x="1145406" y="77003"/>
                </a:cubicBezTo>
                <a:cubicBezTo>
                  <a:pt x="1350680" y="34238"/>
                  <a:pt x="1176382" y="57519"/>
                  <a:pt x="1347537" y="38502"/>
                </a:cubicBezTo>
                <a:cubicBezTo>
                  <a:pt x="1373204" y="32085"/>
                  <a:pt x="1398256" y="22284"/>
                  <a:pt x="1424539" y="19251"/>
                </a:cubicBezTo>
                <a:cubicBezTo>
                  <a:pt x="1476815" y="13219"/>
                  <a:pt x="1819139" y="772"/>
                  <a:pt x="1838425" y="0"/>
                </a:cubicBezTo>
                <a:cubicBezTo>
                  <a:pt x="1953928" y="3209"/>
                  <a:pt x="2069841" y="-605"/>
                  <a:pt x="2184935" y="9626"/>
                </a:cubicBezTo>
                <a:cubicBezTo>
                  <a:pt x="2206957" y="11584"/>
                  <a:pt x="2281209" y="39719"/>
                  <a:pt x="2310063" y="57752"/>
                </a:cubicBezTo>
                <a:cubicBezTo>
                  <a:pt x="2323667" y="66254"/>
                  <a:pt x="2335422" y="77428"/>
                  <a:pt x="2348564" y="86628"/>
                </a:cubicBezTo>
                <a:cubicBezTo>
                  <a:pt x="2407762" y="128066"/>
                  <a:pt x="2461162" y="152369"/>
                  <a:pt x="2502569" y="221382"/>
                </a:cubicBezTo>
                <a:cubicBezTo>
                  <a:pt x="2512194" y="237424"/>
                  <a:pt x="2520219" y="254542"/>
                  <a:pt x="2531444" y="269508"/>
                </a:cubicBezTo>
                <a:cubicBezTo>
                  <a:pt x="2615659" y="381796"/>
                  <a:pt x="2495442" y="190255"/>
                  <a:pt x="2589196" y="346510"/>
                </a:cubicBezTo>
                <a:cubicBezTo>
                  <a:pt x="2592404" y="365761"/>
                  <a:pt x="2593213" y="385569"/>
                  <a:pt x="2598821" y="404262"/>
                </a:cubicBezTo>
                <a:cubicBezTo>
                  <a:pt x="2602944" y="418005"/>
                  <a:pt x="2613949" y="429020"/>
                  <a:pt x="2618072" y="442763"/>
                </a:cubicBezTo>
                <a:cubicBezTo>
                  <a:pt x="2646366" y="537075"/>
                  <a:pt x="2606932" y="469368"/>
                  <a:pt x="2646948" y="529390"/>
                </a:cubicBezTo>
                <a:cubicBezTo>
                  <a:pt x="2676266" y="822581"/>
                  <a:pt x="2662346" y="641078"/>
                  <a:pt x="2637322" y="1241659"/>
                </a:cubicBezTo>
                <a:cubicBezTo>
                  <a:pt x="2636245" y="1267504"/>
                  <a:pt x="2635877" y="1294122"/>
                  <a:pt x="2627697" y="1318662"/>
                </a:cubicBezTo>
                <a:cubicBezTo>
                  <a:pt x="2619686" y="1342696"/>
                  <a:pt x="2585530" y="1367335"/>
                  <a:pt x="2569945" y="1386038"/>
                </a:cubicBezTo>
                <a:cubicBezTo>
                  <a:pt x="2546526" y="1414141"/>
                  <a:pt x="2530672" y="1449247"/>
                  <a:pt x="2502569" y="1472666"/>
                </a:cubicBezTo>
                <a:cubicBezTo>
                  <a:pt x="2428997" y="1533975"/>
                  <a:pt x="2403534" y="1573838"/>
                  <a:pt x="2319689" y="1597794"/>
                </a:cubicBezTo>
                <a:cubicBezTo>
                  <a:pt x="2297875" y="1604027"/>
                  <a:pt x="2274771" y="1604211"/>
                  <a:pt x="2252312" y="1607419"/>
                </a:cubicBezTo>
                <a:cubicBezTo>
                  <a:pt x="2163047" y="1660978"/>
                  <a:pt x="2249001" y="1617872"/>
                  <a:pt x="2136809" y="1645920"/>
                </a:cubicBezTo>
                <a:cubicBezTo>
                  <a:pt x="2068828" y="1662915"/>
                  <a:pt x="2002282" y="1685234"/>
                  <a:pt x="1934678" y="1703672"/>
                </a:cubicBezTo>
                <a:cubicBezTo>
                  <a:pt x="1896390" y="1714114"/>
                  <a:pt x="1857187" y="1721144"/>
                  <a:pt x="1819175" y="1732548"/>
                </a:cubicBezTo>
                <a:cubicBezTo>
                  <a:pt x="1787091" y="1742173"/>
                  <a:pt x="1755586" y="1754000"/>
                  <a:pt x="1722922" y="1761424"/>
                </a:cubicBezTo>
                <a:cubicBezTo>
                  <a:pt x="1684861" y="1770074"/>
                  <a:pt x="1645631" y="1772713"/>
                  <a:pt x="1607419" y="1780674"/>
                </a:cubicBezTo>
                <a:cubicBezTo>
                  <a:pt x="1568567" y="1788768"/>
                  <a:pt x="1531184" y="1803803"/>
                  <a:pt x="1491916" y="1809550"/>
                </a:cubicBezTo>
                <a:cubicBezTo>
                  <a:pt x="1369352" y="1827486"/>
                  <a:pt x="1217420" y="1838069"/>
                  <a:pt x="1087655" y="1848051"/>
                </a:cubicBezTo>
                <a:cubicBezTo>
                  <a:pt x="1058779" y="1854468"/>
                  <a:pt x="1030606" y="1866932"/>
                  <a:pt x="1001028" y="1867302"/>
                </a:cubicBezTo>
                <a:cubicBezTo>
                  <a:pt x="374960" y="1875128"/>
                  <a:pt x="534556" y="1911905"/>
                  <a:pt x="279133" y="1848051"/>
                </a:cubicBezTo>
                <a:cubicBezTo>
                  <a:pt x="266299" y="1841634"/>
                  <a:pt x="253877" y="1834319"/>
                  <a:pt x="240632" y="1828800"/>
                </a:cubicBezTo>
                <a:cubicBezTo>
                  <a:pt x="215328" y="1818257"/>
                  <a:pt x="188149" y="1812184"/>
                  <a:pt x="163630" y="1799925"/>
                </a:cubicBezTo>
                <a:cubicBezTo>
                  <a:pt x="149281" y="1792751"/>
                  <a:pt x="137202" y="1781613"/>
                  <a:pt x="125129" y="1771049"/>
                </a:cubicBezTo>
                <a:cubicBezTo>
                  <a:pt x="111470" y="1759097"/>
                  <a:pt x="98440" y="1746328"/>
                  <a:pt x="86628" y="1732548"/>
                </a:cubicBezTo>
                <a:cubicBezTo>
                  <a:pt x="79099" y="1723765"/>
                  <a:pt x="74101" y="1713085"/>
                  <a:pt x="67377" y="1703672"/>
                </a:cubicBezTo>
                <a:cubicBezTo>
                  <a:pt x="58053" y="1690618"/>
                  <a:pt x="48126" y="1678005"/>
                  <a:pt x="38501" y="1665171"/>
                </a:cubicBezTo>
                <a:cubicBezTo>
                  <a:pt x="35293" y="1655546"/>
                  <a:pt x="32873" y="1645621"/>
                  <a:pt x="28876" y="1636295"/>
                </a:cubicBezTo>
                <a:cubicBezTo>
                  <a:pt x="23224" y="1623107"/>
                  <a:pt x="12851" y="1611775"/>
                  <a:pt x="9625" y="1597794"/>
                </a:cubicBezTo>
                <a:cubicBezTo>
                  <a:pt x="3092" y="1569485"/>
                  <a:pt x="3208" y="1540043"/>
                  <a:pt x="0" y="1511167"/>
                </a:cubicBezTo>
                <a:cubicBezTo>
                  <a:pt x="6417" y="1328287"/>
                  <a:pt x="10547" y="1145312"/>
                  <a:pt x="19251" y="962527"/>
                </a:cubicBezTo>
                <a:cubicBezTo>
                  <a:pt x="21911" y="906665"/>
                  <a:pt x="23306" y="913130"/>
                  <a:pt x="48126" y="875899"/>
                </a:cubicBezTo>
                <a:cubicBezTo>
                  <a:pt x="66697" y="783053"/>
                  <a:pt x="43957" y="864986"/>
                  <a:pt x="77002" y="798897"/>
                </a:cubicBezTo>
                <a:cubicBezTo>
                  <a:pt x="81539" y="789822"/>
                  <a:pt x="82091" y="779097"/>
                  <a:pt x="86628" y="770022"/>
                </a:cubicBezTo>
                <a:cubicBezTo>
                  <a:pt x="103214" y="736852"/>
                  <a:pt x="113881" y="742011"/>
                  <a:pt x="125129" y="702645"/>
                </a:cubicBezTo>
                <a:cubicBezTo>
                  <a:pt x="127773" y="693390"/>
                  <a:pt x="113899" y="678582"/>
                  <a:pt x="115503" y="66414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28600"/>
            <a:ext cx="77724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Cervical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767EA-C3F2-4985-BC73-01A8079C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61" y="1403814"/>
            <a:ext cx="5750897" cy="463755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0C1BE7-5E92-41D0-A81C-0700A8E8F0D1}"/>
              </a:ext>
            </a:extLst>
          </p:cNvPr>
          <p:cNvSpPr/>
          <p:nvPr/>
        </p:nvSpPr>
        <p:spPr>
          <a:xfrm>
            <a:off x="1346044" y="1472665"/>
            <a:ext cx="2696567" cy="1828800"/>
          </a:xfrm>
          <a:custGeom>
            <a:avLst/>
            <a:gdLst>
              <a:gd name="connsiteX0" fmla="*/ 1493 w 2696567"/>
              <a:gd name="connsiteY0" fmla="*/ 702644 h 1828800"/>
              <a:gd name="connsiteX1" fmla="*/ 88120 w 2696567"/>
              <a:gd name="connsiteY1" fmla="*/ 606392 h 1828800"/>
              <a:gd name="connsiteX2" fmla="*/ 165122 w 2696567"/>
              <a:gd name="connsiteY2" fmla="*/ 500514 h 1828800"/>
              <a:gd name="connsiteX3" fmla="*/ 222874 w 2696567"/>
              <a:gd name="connsiteY3" fmla="*/ 394636 h 1828800"/>
              <a:gd name="connsiteX4" fmla="*/ 261375 w 2696567"/>
              <a:gd name="connsiteY4" fmla="*/ 365760 h 1828800"/>
              <a:gd name="connsiteX5" fmla="*/ 319127 w 2696567"/>
              <a:gd name="connsiteY5" fmla="*/ 327259 h 1828800"/>
              <a:gd name="connsiteX6" fmla="*/ 357628 w 2696567"/>
              <a:gd name="connsiteY6" fmla="*/ 288758 h 1828800"/>
              <a:gd name="connsiteX7" fmla="*/ 453880 w 2696567"/>
              <a:gd name="connsiteY7" fmla="*/ 240632 h 1828800"/>
              <a:gd name="connsiteX8" fmla="*/ 511632 w 2696567"/>
              <a:gd name="connsiteY8" fmla="*/ 211756 h 1828800"/>
              <a:gd name="connsiteX9" fmla="*/ 598259 w 2696567"/>
              <a:gd name="connsiteY9" fmla="*/ 192506 h 1828800"/>
              <a:gd name="connsiteX10" fmla="*/ 761889 w 2696567"/>
              <a:gd name="connsiteY10" fmla="*/ 134754 h 1828800"/>
              <a:gd name="connsiteX11" fmla="*/ 964019 w 2696567"/>
              <a:gd name="connsiteY11" fmla="*/ 105878 h 1828800"/>
              <a:gd name="connsiteX12" fmla="*/ 1069897 w 2696567"/>
              <a:gd name="connsiteY12" fmla="*/ 86628 h 1828800"/>
              <a:gd name="connsiteX13" fmla="*/ 1185400 w 2696567"/>
              <a:gd name="connsiteY13" fmla="*/ 77002 h 1828800"/>
              <a:gd name="connsiteX14" fmla="*/ 1329779 w 2696567"/>
              <a:gd name="connsiteY14" fmla="*/ 57752 h 1828800"/>
              <a:gd name="connsiteX15" fmla="*/ 1435657 w 2696567"/>
              <a:gd name="connsiteY15" fmla="*/ 48127 h 1828800"/>
              <a:gd name="connsiteX16" fmla="*/ 1570411 w 2696567"/>
              <a:gd name="connsiteY16" fmla="*/ 28876 h 1828800"/>
              <a:gd name="connsiteX17" fmla="*/ 1849543 w 2696567"/>
              <a:gd name="connsiteY17" fmla="*/ 0 h 1828800"/>
              <a:gd name="connsiteX18" fmla="*/ 2128676 w 2696567"/>
              <a:gd name="connsiteY18" fmla="*/ 9626 h 1828800"/>
              <a:gd name="connsiteX19" fmla="*/ 2244179 w 2696567"/>
              <a:gd name="connsiteY19" fmla="*/ 19251 h 1828800"/>
              <a:gd name="connsiteX20" fmla="*/ 2340432 w 2696567"/>
              <a:gd name="connsiteY20" fmla="*/ 48127 h 1828800"/>
              <a:gd name="connsiteX21" fmla="*/ 2427059 w 2696567"/>
              <a:gd name="connsiteY21" fmla="*/ 77002 h 1828800"/>
              <a:gd name="connsiteX22" fmla="*/ 2552188 w 2696567"/>
              <a:gd name="connsiteY22" fmla="*/ 144379 h 1828800"/>
              <a:gd name="connsiteX23" fmla="*/ 2648440 w 2696567"/>
              <a:gd name="connsiteY23" fmla="*/ 317634 h 1828800"/>
              <a:gd name="connsiteX24" fmla="*/ 2696567 w 2696567"/>
              <a:gd name="connsiteY24" fmla="*/ 567891 h 1828800"/>
              <a:gd name="connsiteX25" fmla="*/ 2686941 w 2696567"/>
              <a:gd name="connsiteY25" fmla="*/ 943276 h 1828800"/>
              <a:gd name="connsiteX26" fmla="*/ 2658065 w 2696567"/>
              <a:gd name="connsiteY26" fmla="*/ 1029903 h 1828800"/>
              <a:gd name="connsiteX27" fmla="*/ 2629190 w 2696567"/>
              <a:gd name="connsiteY27" fmla="*/ 1126156 h 1828800"/>
              <a:gd name="connsiteX28" fmla="*/ 2561813 w 2696567"/>
              <a:gd name="connsiteY28" fmla="*/ 1280160 h 1828800"/>
              <a:gd name="connsiteX29" fmla="*/ 2523312 w 2696567"/>
              <a:gd name="connsiteY29" fmla="*/ 1347537 h 1828800"/>
              <a:gd name="connsiteX30" fmla="*/ 2465560 w 2696567"/>
              <a:gd name="connsiteY30" fmla="*/ 1424539 h 1828800"/>
              <a:gd name="connsiteX31" fmla="*/ 2407809 w 2696567"/>
              <a:gd name="connsiteY31" fmla="*/ 1443790 h 1828800"/>
              <a:gd name="connsiteX32" fmla="*/ 2244179 w 2696567"/>
              <a:gd name="connsiteY32" fmla="*/ 1559293 h 1828800"/>
              <a:gd name="connsiteX33" fmla="*/ 2186428 w 2696567"/>
              <a:gd name="connsiteY33" fmla="*/ 1568918 h 1828800"/>
              <a:gd name="connsiteX34" fmla="*/ 2070924 w 2696567"/>
              <a:gd name="connsiteY34" fmla="*/ 1617044 h 1828800"/>
              <a:gd name="connsiteX35" fmla="*/ 1974672 w 2696567"/>
              <a:gd name="connsiteY35" fmla="*/ 1674796 h 1828800"/>
              <a:gd name="connsiteX36" fmla="*/ 1926545 w 2696567"/>
              <a:gd name="connsiteY36" fmla="*/ 1684421 h 1828800"/>
              <a:gd name="connsiteX37" fmla="*/ 1839918 w 2696567"/>
              <a:gd name="connsiteY37" fmla="*/ 1713297 h 1828800"/>
              <a:gd name="connsiteX38" fmla="*/ 1637788 w 2696567"/>
              <a:gd name="connsiteY38" fmla="*/ 1751798 h 1828800"/>
              <a:gd name="connsiteX39" fmla="*/ 1454908 w 2696567"/>
              <a:gd name="connsiteY39" fmla="*/ 1780674 h 1828800"/>
              <a:gd name="connsiteX40" fmla="*/ 1185400 w 2696567"/>
              <a:gd name="connsiteY40" fmla="*/ 1809550 h 1828800"/>
              <a:gd name="connsiteX41" fmla="*/ 656011 w 2696567"/>
              <a:gd name="connsiteY41" fmla="*/ 1828800 h 1828800"/>
              <a:gd name="connsiteX42" fmla="*/ 473131 w 2696567"/>
              <a:gd name="connsiteY42" fmla="*/ 1809550 h 1828800"/>
              <a:gd name="connsiteX43" fmla="*/ 251750 w 2696567"/>
              <a:gd name="connsiteY43" fmla="*/ 1780674 h 1828800"/>
              <a:gd name="connsiteX44" fmla="*/ 126621 w 2696567"/>
              <a:gd name="connsiteY44" fmla="*/ 1761423 h 1828800"/>
              <a:gd name="connsiteX45" fmla="*/ 68870 w 2696567"/>
              <a:gd name="connsiteY45" fmla="*/ 1722922 h 1828800"/>
              <a:gd name="connsiteX46" fmla="*/ 59244 w 2696567"/>
              <a:gd name="connsiteY46" fmla="*/ 1665171 h 1828800"/>
              <a:gd name="connsiteX47" fmla="*/ 39994 w 2696567"/>
              <a:gd name="connsiteY47" fmla="*/ 1626670 h 1828800"/>
              <a:gd name="connsiteX48" fmla="*/ 11118 w 2696567"/>
              <a:gd name="connsiteY48" fmla="*/ 1530417 h 1828800"/>
              <a:gd name="connsiteX49" fmla="*/ 1493 w 2696567"/>
              <a:gd name="connsiteY49" fmla="*/ 1260910 h 1828800"/>
              <a:gd name="connsiteX50" fmla="*/ 20743 w 2696567"/>
              <a:gd name="connsiteY50" fmla="*/ 914400 h 1828800"/>
              <a:gd name="connsiteX51" fmla="*/ 30369 w 2696567"/>
              <a:gd name="connsiteY51" fmla="*/ 818148 h 1828800"/>
              <a:gd name="connsiteX52" fmla="*/ 1493 w 2696567"/>
              <a:gd name="connsiteY52" fmla="*/ 702644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696567" h="1828800">
                <a:moveTo>
                  <a:pt x="1493" y="702644"/>
                </a:moveTo>
                <a:cubicBezTo>
                  <a:pt x="11118" y="667352"/>
                  <a:pt x="27064" y="697976"/>
                  <a:pt x="88120" y="606392"/>
                </a:cubicBezTo>
                <a:cubicBezTo>
                  <a:pt x="112327" y="570082"/>
                  <a:pt x="141693" y="537331"/>
                  <a:pt x="165122" y="500514"/>
                </a:cubicBezTo>
                <a:cubicBezTo>
                  <a:pt x="186705" y="466598"/>
                  <a:pt x="199507" y="427349"/>
                  <a:pt x="222874" y="394636"/>
                </a:cubicBezTo>
                <a:cubicBezTo>
                  <a:pt x="232198" y="381582"/>
                  <a:pt x="248233" y="374960"/>
                  <a:pt x="261375" y="365760"/>
                </a:cubicBezTo>
                <a:cubicBezTo>
                  <a:pt x="280329" y="352492"/>
                  <a:pt x="301061" y="341712"/>
                  <a:pt x="319127" y="327259"/>
                </a:cubicBezTo>
                <a:cubicBezTo>
                  <a:pt x="333299" y="315921"/>
                  <a:pt x="342361" y="298573"/>
                  <a:pt x="357628" y="288758"/>
                </a:cubicBezTo>
                <a:cubicBezTo>
                  <a:pt x="387802" y="269360"/>
                  <a:pt x="421796" y="256674"/>
                  <a:pt x="453880" y="240632"/>
                </a:cubicBezTo>
                <a:cubicBezTo>
                  <a:pt x="473131" y="231007"/>
                  <a:pt x="490622" y="216425"/>
                  <a:pt x="511632" y="211756"/>
                </a:cubicBezTo>
                <a:cubicBezTo>
                  <a:pt x="540508" y="205339"/>
                  <a:pt x="570025" y="201329"/>
                  <a:pt x="598259" y="192506"/>
                </a:cubicBezTo>
                <a:cubicBezTo>
                  <a:pt x="776954" y="136664"/>
                  <a:pt x="531836" y="189529"/>
                  <a:pt x="761889" y="134754"/>
                </a:cubicBezTo>
                <a:cubicBezTo>
                  <a:pt x="884236" y="105623"/>
                  <a:pt x="845786" y="122768"/>
                  <a:pt x="964019" y="105878"/>
                </a:cubicBezTo>
                <a:cubicBezTo>
                  <a:pt x="999530" y="100805"/>
                  <a:pt x="1034327" y="91268"/>
                  <a:pt x="1069897" y="86628"/>
                </a:cubicBezTo>
                <a:cubicBezTo>
                  <a:pt x="1108207" y="81631"/>
                  <a:pt x="1147002" y="81268"/>
                  <a:pt x="1185400" y="77002"/>
                </a:cubicBezTo>
                <a:cubicBezTo>
                  <a:pt x="1233655" y="71640"/>
                  <a:pt x="1281547" y="63317"/>
                  <a:pt x="1329779" y="57752"/>
                </a:cubicBezTo>
                <a:cubicBezTo>
                  <a:pt x="1364984" y="53690"/>
                  <a:pt x="1400471" y="52349"/>
                  <a:pt x="1435657" y="48127"/>
                </a:cubicBezTo>
                <a:cubicBezTo>
                  <a:pt x="1480708" y="42721"/>
                  <a:pt x="1525341" y="34117"/>
                  <a:pt x="1570411" y="28876"/>
                </a:cubicBezTo>
                <a:cubicBezTo>
                  <a:pt x="1663325" y="18072"/>
                  <a:pt x="1849543" y="0"/>
                  <a:pt x="1849543" y="0"/>
                </a:cubicBezTo>
                <a:lnTo>
                  <a:pt x="2128676" y="9626"/>
                </a:lnTo>
                <a:cubicBezTo>
                  <a:pt x="2167265" y="11508"/>
                  <a:pt x="2206168" y="12340"/>
                  <a:pt x="2244179" y="19251"/>
                </a:cubicBezTo>
                <a:cubicBezTo>
                  <a:pt x="2277136" y="25243"/>
                  <a:pt x="2308490" y="38040"/>
                  <a:pt x="2340432" y="48127"/>
                </a:cubicBezTo>
                <a:cubicBezTo>
                  <a:pt x="2369457" y="57293"/>
                  <a:pt x="2398798" y="65698"/>
                  <a:pt x="2427059" y="77002"/>
                </a:cubicBezTo>
                <a:cubicBezTo>
                  <a:pt x="2460761" y="90483"/>
                  <a:pt x="2522834" y="127606"/>
                  <a:pt x="2552188" y="144379"/>
                </a:cubicBezTo>
                <a:cubicBezTo>
                  <a:pt x="2584272" y="202131"/>
                  <a:pt x="2633584" y="253260"/>
                  <a:pt x="2648440" y="317634"/>
                </a:cubicBezTo>
                <a:cubicBezTo>
                  <a:pt x="2686805" y="483882"/>
                  <a:pt x="2670807" y="400454"/>
                  <a:pt x="2696567" y="567891"/>
                </a:cubicBezTo>
                <a:cubicBezTo>
                  <a:pt x="2693358" y="693019"/>
                  <a:pt x="2692625" y="818236"/>
                  <a:pt x="2686941" y="943276"/>
                </a:cubicBezTo>
                <a:cubicBezTo>
                  <a:pt x="2684253" y="1002403"/>
                  <a:pt x="2676080" y="979461"/>
                  <a:pt x="2658065" y="1029903"/>
                </a:cubicBezTo>
                <a:cubicBezTo>
                  <a:pt x="2646799" y="1061449"/>
                  <a:pt x="2639346" y="1094236"/>
                  <a:pt x="2629190" y="1126156"/>
                </a:cubicBezTo>
                <a:cubicBezTo>
                  <a:pt x="2589057" y="1252290"/>
                  <a:pt x="2613679" y="1211006"/>
                  <a:pt x="2561813" y="1280160"/>
                </a:cubicBezTo>
                <a:cubicBezTo>
                  <a:pt x="2544243" y="1350442"/>
                  <a:pt x="2566320" y="1290193"/>
                  <a:pt x="2523312" y="1347537"/>
                </a:cubicBezTo>
                <a:cubicBezTo>
                  <a:pt x="2505122" y="1371790"/>
                  <a:pt x="2494793" y="1408298"/>
                  <a:pt x="2465560" y="1424539"/>
                </a:cubicBezTo>
                <a:cubicBezTo>
                  <a:pt x="2447822" y="1434394"/>
                  <a:pt x="2427059" y="1437373"/>
                  <a:pt x="2407809" y="1443790"/>
                </a:cubicBezTo>
                <a:cubicBezTo>
                  <a:pt x="2357039" y="1485329"/>
                  <a:pt x="2308844" y="1537738"/>
                  <a:pt x="2244179" y="1559293"/>
                </a:cubicBezTo>
                <a:cubicBezTo>
                  <a:pt x="2225665" y="1565464"/>
                  <a:pt x="2205678" y="1565710"/>
                  <a:pt x="2186428" y="1568918"/>
                </a:cubicBezTo>
                <a:cubicBezTo>
                  <a:pt x="2135097" y="1586029"/>
                  <a:pt x="2118359" y="1588584"/>
                  <a:pt x="2070924" y="1617044"/>
                </a:cubicBezTo>
                <a:cubicBezTo>
                  <a:pt x="2010847" y="1653090"/>
                  <a:pt x="2052618" y="1646452"/>
                  <a:pt x="1974672" y="1674796"/>
                </a:cubicBezTo>
                <a:cubicBezTo>
                  <a:pt x="1959297" y="1680387"/>
                  <a:pt x="1942276" y="1679927"/>
                  <a:pt x="1926545" y="1684421"/>
                </a:cubicBezTo>
                <a:cubicBezTo>
                  <a:pt x="1897278" y="1692783"/>
                  <a:pt x="1869559" y="1706381"/>
                  <a:pt x="1839918" y="1713297"/>
                </a:cubicBezTo>
                <a:cubicBezTo>
                  <a:pt x="1773124" y="1728882"/>
                  <a:pt x="1704743" y="1736919"/>
                  <a:pt x="1637788" y="1751798"/>
                </a:cubicBezTo>
                <a:cubicBezTo>
                  <a:pt x="1519684" y="1778044"/>
                  <a:pt x="1580594" y="1768106"/>
                  <a:pt x="1454908" y="1780674"/>
                </a:cubicBezTo>
                <a:cubicBezTo>
                  <a:pt x="1315542" y="1811643"/>
                  <a:pt x="1383678" y="1801512"/>
                  <a:pt x="1185400" y="1809550"/>
                </a:cubicBezTo>
                <a:lnTo>
                  <a:pt x="656011" y="1828800"/>
                </a:lnTo>
                <a:cubicBezTo>
                  <a:pt x="595051" y="1822383"/>
                  <a:pt x="533853" y="1817925"/>
                  <a:pt x="473131" y="1809550"/>
                </a:cubicBezTo>
                <a:cubicBezTo>
                  <a:pt x="196191" y="1771351"/>
                  <a:pt x="588068" y="1806544"/>
                  <a:pt x="251750" y="1780674"/>
                </a:cubicBezTo>
                <a:cubicBezTo>
                  <a:pt x="210040" y="1774257"/>
                  <a:pt x="166863" y="1774131"/>
                  <a:pt x="126621" y="1761423"/>
                </a:cubicBezTo>
                <a:cubicBezTo>
                  <a:pt x="104559" y="1754456"/>
                  <a:pt x="68870" y="1722922"/>
                  <a:pt x="68870" y="1722922"/>
                </a:cubicBezTo>
                <a:cubicBezTo>
                  <a:pt x="65661" y="1703672"/>
                  <a:pt x="64852" y="1683864"/>
                  <a:pt x="59244" y="1665171"/>
                </a:cubicBezTo>
                <a:cubicBezTo>
                  <a:pt x="55121" y="1651428"/>
                  <a:pt x="44117" y="1640413"/>
                  <a:pt x="39994" y="1626670"/>
                </a:cubicBezTo>
                <a:cubicBezTo>
                  <a:pt x="4044" y="1506834"/>
                  <a:pt x="56717" y="1621613"/>
                  <a:pt x="11118" y="1530417"/>
                </a:cubicBezTo>
                <a:cubicBezTo>
                  <a:pt x="7910" y="1440581"/>
                  <a:pt x="89" y="1350792"/>
                  <a:pt x="1493" y="1260910"/>
                </a:cubicBezTo>
                <a:cubicBezTo>
                  <a:pt x="3300" y="1145243"/>
                  <a:pt x="13214" y="1029836"/>
                  <a:pt x="20743" y="914400"/>
                </a:cubicBezTo>
                <a:cubicBezTo>
                  <a:pt x="22841" y="882224"/>
                  <a:pt x="28759" y="850352"/>
                  <a:pt x="30369" y="818148"/>
                </a:cubicBezTo>
                <a:cubicBezTo>
                  <a:pt x="31971" y="786104"/>
                  <a:pt x="-8132" y="737936"/>
                  <a:pt x="1493" y="70264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0EF04-5812-4120-8E61-05976FA0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21" y="1295400"/>
            <a:ext cx="5539117" cy="4510655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70DB96A-8A9B-42A8-8CA4-7860A40E6A7E}"/>
              </a:ext>
            </a:extLst>
          </p:cNvPr>
          <p:cNvSpPr/>
          <p:nvPr/>
        </p:nvSpPr>
        <p:spPr>
          <a:xfrm>
            <a:off x="1222398" y="1447800"/>
            <a:ext cx="2849088" cy="1600200"/>
          </a:xfrm>
          <a:custGeom>
            <a:avLst/>
            <a:gdLst>
              <a:gd name="connsiteX0" fmla="*/ 163640 w 2849088"/>
              <a:gd name="connsiteY0" fmla="*/ 712270 h 1771049"/>
              <a:gd name="connsiteX1" fmla="*/ 269518 w 2849088"/>
              <a:gd name="connsiteY1" fmla="*/ 664144 h 1771049"/>
              <a:gd name="connsiteX2" fmla="*/ 462023 w 2849088"/>
              <a:gd name="connsiteY2" fmla="*/ 558266 h 1771049"/>
              <a:gd name="connsiteX3" fmla="*/ 548650 w 2849088"/>
              <a:gd name="connsiteY3" fmla="*/ 539015 h 1771049"/>
              <a:gd name="connsiteX4" fmla="*/ 635278 w 2849088"/>
              <a:gd name="connsiteY4" fmla="*/ 490889 h 1771049"/>
              <a:gd name="connsiteX5" fmla="*/ 721905 w 2849088"/>
              <a:gd name="connsiteY5" fmla="*/ 452388 h 1771049"/>
              <a:gd name="connsiteX6" fmla="*/ 779657 w 2849088"/>
              <a:gd name="connsiteY6" fmla="*/ 404261 h 1771049"/>
              <a:gd name="connsiteX7" fmla="*/ 847034 w 2849088"/>
              <a:gd name="connsiteY7" fmla="*/ 356135 h 1771049"/>
              <a:gd name="connsiteX8" fmla="*/ 914410 w 2849088"/>
              <a:gd name="connsiteY8" fmla="*/ 327259 h 1771049"/>
              <a:gd name="connsiteX9" fmla="*/ 1039539 w 2849088"/>
              <a:gd name="connsiteY9" fmla="*/ 240632 h 1771049"/>
              <a:gd name="connsiteX10" fmla="*/ 1126166 w 2849088"/>
              <a:gd name="connsiteY10" fmla="*/ 211756 h 1771049"/>
              <a:gd name="connsiteX11" fmla="*/ 1280170 w 2849088"/>
              <a:gd name="connsiteY11" fmla="*/ 154005 h 1771049"/>
              <a:gd name="connsiteX12" fmla="*/ 1366798 w 2849088"/>
              <a:gd name="connsiteY12" fmla="*/ 144379 h 1771049"/>
              <a:gd name="connsiteX13" fmla="*/ 1597804 w 2849088"/>
              <a:gd name="connsiteY13" fmla="*/ 86628 h 1771049"/>
              <a:gd name="connsiteX14" fmla="*/ 1732558 w 2849088"/>
              <a:gd name="connsiteY14" fmla="*/ 57752 h 1771049"/>
              <a:gd name="connsiteX15" fmla="*/ 1819185 w 2849088"/>
              <a:gd name="connsiteY15" fmla="*/ 28876 h 1771049"/>
              <a:gd name="connsiteX16" fmla="*/ 2002065 w 2849088"/>
              <a:gd name="connsiteY16" fmla="*/ 19251 h 1771049"/>
              <a:gd name="connsiteX17" fmla="*/ 2242697 w 2849088"/>
              <a:gd name="connsiteY17" fmla="*/ 0 h 1771049"/>
              <a:gd name="connsiteX18" fmla="*/ 2685459 w 2849088"/>
              <a:gd name="connsiteY18" fmla="*/ 19251 h 1771049"/>
              <a:gd name="connsiteX19" fmla="*/ 2723960 w 2849088"/>
              <a:gd name="connsiteY19" fmla="*/ 38501 h 1771049"/>
              <a:gd name="connsiteX20" fmla="*/ 2772086 w 2849088"/>
              <a:gd name="connsiteY20" fmla="*/ 77002 h 1771049"/>
              <a:gd name="connsiteX21" fmla="*/ 2829838 w 2849088"/>
              <a:gd name="connsiteY21" fmla="*/ 173255 h 1771049"/>
              <a:gd name="connsiteX22" fmla="*/ 2839463 w 2849088"/>
              <a:gd name="connsiteY22" fmla="*/ 231007 h 1771049"/>
              <a:gd name="connsiteX23" fmla="*/ 2849088 w 2849088"/>
              <a:gd name="connsiteY23" fmla="*/ 269508 h 1771049"/>
              <a:gd name="connsiteX24" fmla="*/ 2839463 w 2849088"/>
              <a:gd name="connsiteY24" fmla="*/ 616017 h 1771049"/>
              <a:gd name="connsiteX25" fmla="*/ 2781711 w 2849088"/>
              <a:gd name="connsiteY25" fmla="*/ 721895 h 1771049"/>
              <a:gd name="connsiteX26" fmla="*/ 2752836 w 2849088"/>
              <a:gd name="connsiteY26" fmla="*/ 770021 h 1771049"/>
              <a:gd name="connsiteX27" fmla="*/ 2656583 w 2849088"/>
              <a:gd name="connsiteY27" fmla="*/ 895150 h 1771049"/>
              <a:gd name="connsiteX28" fmla="*/ 2598831 w 2849088"/>
              <a:gd name="connsiteY28" fmla="*/ 981777 h 1771049"/>
              <a:gd name="connsiteX29" fmla="*/ 2579581 w 2849088"/>
              <a:gd name="connsiteY29" fmla="*/ 1068405 h 1771049"/>
              <a:gd name="connsiteX30" fmla="*/ 2560330 w 2849088"/>
              <a:gd name="connsiteY30" fmla="*/ 1203158 h 1771049"/>
              <a:gd name="connsiteX31" fmla="*/ 2541080 w 2849088"/>
              <a:gd name="connsiteY31" fmla="*/ 1232034 h 1771049"/>
              <a:gd name="connsiteX32" fmla="*/ 2512204 w 2849088"/>
              <a:gd name="connsiteY32" fmla="*/ 1318661 h 1771049"/>
              <a:gd name="connsiteX33" fmla="*/ 2454453 w 2849088"/>
              <a:gd name="connsiteY33" fmla="*/ 1405289 h 1771049"/>
              <a:gd name="connsiteX34" fmla="*/ 2387076 w 2849088"/>
              <a:gd name="connsiteY34" fmla="*/ 1482291 h 1771049"/>
              <a:gd name="connsiteX35" fmla="*/ 2358200 w 2849088"/>
              <a:gd name="connsiteY35" fmla="*/ 1501541 h 1771049"/>
              <a:gd name="connsiteX36" fmla="*/ 2319699 w 2849088"/>
              <a:gd name="connsiteY36" fmla="*/ 1530417 h 1771049"/>
              <a:gd name="connsiteX37" fmla="*/ 2233071 w 2849088"/>
              <a:gd name="connsiteY37" fmla="*/ 1540042 h 1771049"/>
              <a:gd name="connsiteX38" fmla="*/ 2079067 w 2849088"/>
              <a:gd name="connsiteY38" fmla="*/ 1588169 h 1771049"/>
              <a:gd name="connsiteX39" fmla="*/ 1925063 w 2849088"/>
              <a:gd name="connsiteY39" fmla="*/ 1607419 h 1771049"/>
              <a:gd name="connsiteX40" fmla="*/ 1857686 w 2849088"/>
              <a:gd name="connsiteY40" fmla="*/ 1626670 h 1771049"/>
              <a:gd name="connsiteX41" fmla="*/ 1780684 w 2849088"/>
              <a:gd name="connsiteY41" fmla="*/ 1636295 h 1771049"/>
              <a:gd name="connsiteX42" fmla="*/ 1684431 w 2849088"/>
              <a:gd name="connsiteY42" fmla="*/ 1655546 h 1771049"/>
              <a:gd name="connsiteX43" fmla="*/ 1482301 w 2849088"/>
              <a:gd name="connsiteY43" fmla="*/ 1694047 h 1771049"/>
              <a:gd name="connsiteX44" fmla="*/ 1386048 w 2849088"/>
              <a:gd name="connsiteY44" fmla="*/ 1722922 h 1771049"/>
              <a:gd name="connsiteX45" fmla="*/ 837408 w 2849088"/>
              <a:gd name="connsiteY45" fmla="*/ 1761424 h 1771049"/>
              <a:gd name="connsiteX46" fmla="*/ 375396 w 2849088"/>
              <a:gd name="connsiteY46" fmla="*/ 1771049 h 1771049"/>
              <a:gd name="connsiteX47" fmla="*/ 67387 w 2849088"/>
              <a:gd name="connsiteY47" fmla="*/ 1751798 h 1771049"/>
              <a:gd name="connsiteX48" fmla="*/ 38511 w 2849088"/>
              <a:gd name="connsiteY48" fmla="*/ 1722922 h 1771049"/>
              <a:gd name="connsiteX49" fmla="*/ 28886 w 2849088"/>
              <a:gd name="connsiteY49" fmla="*/ 1684421 h 1771049"/>
              <a:gd name="connsiteX50" fmla="*/ 9636 w 2849088"/>
              <a:gd name="connsiteY50" fmla="*/ 1626670 h 1771049"/>
              <a:gd name="connsiteX51" fmla="*/ 10 w 2849088"/>
              <a:gd name="connsiteY51" fmla="*/ 1559293 h 1771049"/>
              <a:gd name="connsiteX52" fmla="*/ 19261 w 2849088"/>
              <a:gd name="connsiteY52" fmla="*/ 943276 h 1771049"/>
              <a:gd name="connsiteX53" fmla="*/ 48137 w 2849088"/>
              <a:gd name="connsiteY53" fmla="*/ 847024 h 1771049"/>
              <a:gd name="connsiteX54" fmla="*/ 67387 w 2849088"/>
              <a:gd name="connsiteY54" fmla="*/ 818148 h 1771049"/>
              <a:gd name="connsiteX55" fmla="*/ 96263 w 2849088"/>
              <a:gd name="connsiteY55" fmla="*/ 789272 h 1771049"/>
              <a:gd name="connsiteX56" fmla="*/ 115514 w 2849088"/>
              <a:gd name="connsiteY56" fmla="*/ 760396 h 1771049"/>
              <a:gd name="connsiteX57" fmla="*/ 154015 w 2849088"/>
              <a:gd name="connsiteY57" fmla="*/ 750771 h 1771049"/>
              <a:gd name="connsiteX58" fmla="*/ 163640 w 2849088"/>
              <a:gd name="connsiteY58" fmla="*/ 712270 h 177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49088" h="1771049">
                <a:moveTo>
                  <a:pt x="163640" y="712270"/>
                </a:moveTo>
                <a:cubicBezTo>
                  <a:pt x="288364" y="612490"/>
                  <a:pt x="133212" y="723778"/>
                  <a:pt x="269518" y="664144"/>
                </a:cubicBezTo>
                <a:cubicBezTo>
                  <a:pt x="437607" y="590605"/>
                  <a:pt x="292923" y="620566"/>
                  <a:pt x="462023" y="558266"/>
                </a:cubicBezTo>
                <a:cubicBezTo>
                  <a:pt x="489779" y="548040"/>
                  <a:pt x="519774" y="545432"/>
                  <a:pt x="548650" y="539015"/>
                </a:cubicBezTo>
                <a:cubicBezTo>
                  <a:pt x="577526" y="522973"/>
                  <a:pt x="605732" y="505662"/>
                  <a:pt x="635278" y="490889"/>
                </a:cubicBezTo>
                <a:cubicBezTo>
                  <a:pt x="663541" y="476757"/>
                  <a:pt x="694809" y="468646"/>
                  <a:pt x="721905" y="452388"/>
                </a:cubicBezTo>
                <a:cubicBezTo>
                  <a:pt x="743393" y="439495"/>
                  <a:pt x="759795" y="419540"/>
                  <a:pt x="779657" y="404261"/>
                </a:cubicBezTo>
                <a:cubicBezTo>
                  <a:pt x="801533" y="387433"/>
                  <a:pt x="823071" y="369828"/>
                  <a:pt x="847034" y="356135"/>
                </a:cubicBezTo>
                <a:cubicBezTo>
                  <a:pt x="868249" y="344012"/>
                  <a:pt x="893600" y="340065"/>
                  <a:pt x="914410" y="327259"/>
                </a:cubicBezTo>
                <a:cubicBezTo>
                  <a:pt x="1022126" y="260972"/>
                  <a:pt x="919342" y="293218"/>
                  <a:pt x="1039539" y="240632"/>
                </a:cubicBezTo>
                <a:cubicBezTo>
                  <a:pt x="1067425" y="228432"/>
                  <a:pt x="1097666" y="222443"/>
                  <a:pt x="1126166" y="211756"/>
                </a:cubicBezTo>
                <a:cubicBezTo>
                  <a:pt x="1190849" y="187500"/>
                  <a:pt x="1208567" y="169917"/>
                  <a:pt x="1280170" y="154005"/>
                </a:cubicBezTo>
                <a:cubicBezTo>
                  <a:pt x="1308532" y="147702"/>
                  <a:pt x="1337922" y="147588"/>
                  <a:pt x="1366798" y="144379"/>
                </a:cubicBezTo>
                <a:cubicBezTo>
                  <a:pt x="1538739" y="87066"/>
                  <a:pt x="1460758" y="101855"/>
                  <a:pt x="1597804" y="86628"/>
                </a:cubicBezTo>
                <a:cubicBezTo>
                  <a:pt x="1711484" y="41155"/>
                  <a:pt x="1563886" y="95235"/>
                  <a:pt x="1732558" y="57752"/>
                </a:cubicBezTo>
                <a:cubicBezTo>
                  <a:pt x="1762271" y="51149"/>
                  <a:pt x="1789053" y="33181"/>
                  <a:pt x="1819185" y="28876"/>
                </a:cubicBezTo>
                <a:cubicBezTo>
                  <a:pt x="1879616" y="20243"/>
                  <a:pt x="1941162" y="23404"/>
                  <a:pt x="2002065" y="19251"/>
                </a:cubicBezTo>
                <a:cubicBezTo>
                  <a:pt x="2082346" y="13777"/>
                  <a:pt x="2162486" y="6417"/>
                  <a:pt x="2242697" y="0"/>
                </a:cubicBezTo>
                <a:cubicBezTo>
                  <a:pt x="2390284" y="6417"/>
                  <a:pt x="2538203" y="7471"/>
                  <a:pt x="2685459" y="19251"/>
                </a:cubicBezTo>
                <a:cubicBezTo>
                  <a:pt x="2699762" y="20395"/>
                  <a:pt x="2712021" y="30542"/>
                  <a:pt x="2723960" y="38501"/>
                </a:cubicBezTo>
                <a:cubicBezTo>
                  <a:pt x="2741054" y="49897"/>
                  <a:pt x="2756044" y="64168"/>
                  <a:pt x="2772086" y="77002"/>
                </a:cubicBezTo>
                <a:cubicBezTo>
                  <a:pt x="2799738" y="187617"/>
                  <a:pt x="2750606" y="14792"/>
                  <a:pt x="2829838" y="173255"/>
                </a:cubicBezTo>
                <a:cubicBezTo>
                  <a:pt x="2838566" y="190711"/>
                  <a:pt x="2835636" y="211870"/>
                  <a:pt x="2839463" y="231007"/>
                </a:cubicBezTo>
                <a:cubicBezTo>
                  <a:pt x="2842057" y="243979"/>
                  <a:pt x="2845880" y="256674"/>
                  <a:pt x="2849088" y="269508"/>
                </a:cubicBezTo>
                <a:cubicBezTo>
                  <a:pt x="2845880" y="385011"/>
                  <a:pt x="2847895" y="500778"/>
                  <a:pt x="2839463" y="616017"/>
                </a:cubicBezTo>
                <a:cubicBezTo>
                  <a:pt x="2837113" y="648133"/>
                  <a:pt x="2795662" y="699973"/>
                  <a:pt x="2781711" y="721895"/>
                </a:cubicBezTo>
                <a:cubicBezTo>
                  <a:pt x="2771667" y="737678"/>
                  <a:pt x="2763839" y="754891"/>
                  <a:pt x="2752836" y="770021"/>
                </a:cubicBezTo>
                <a:cubicBezTo>
                  <a:pt x="2640448" y="924555"/>
                  <a:pt x="2770591" y="724138"/>
                  <a:pt x="2656583" y="895150"/>
                </a:cubicBezTo>
                <a:cubicBezTo>
                  <a:pt x="2582331" y="1006528"/>
                  <a:pt x="2670764" y="885867"/>
                  <a:pt x="2598831" y="981777"/>
                </a:cubicBezTo>
                <a:cubicBezTo>
                  <a:pt x="2592414" y="1010653"/>
                  <a:pt x="2584444" y="1039227"/>
                  <a:pt x="2579581" y="1068405"/>
                </a:cubicBezTo>
                <a:cubicBezTo>
                  <a:pt x="2576907" y="1084448"/>
                  <a:pt x="2570723" y="1175444"/>
                  <a:pt x="2560330" y="1203158"/>
                </a:cubicBezTo>
                <a:cubicBezTo>
                  <a:pt x="2556268" y="1213990"/>
                  <a:pt x="2545529" y="1221356"/>
                  <a:pt x="2541080" y="1232034"/>
                </a:cubicBezTo>
                <a:cubicBezTo>
                  <a:pt x="2529373" y="1260130"/>
                  <a:pt x="2530467" y="1294311"/>
                  <a:pt x="2512204" y="1318661"/>
                </a:cubicBezTo>
                <a:cubicBezTo>
                  <a:pt x="2392499" y="1478266"/>
                  <a:pt x="2584415" y="1219629"/>
                  <a:pt x="2454453" y="1405289"/>
                </a:cubicBezTo>
                <a:cubicBezTo>
                  <a:pt x="2439897" y="1426083"/>
                  <a:pt x="2408977" y="1464040"/>
                  <a:pt x="2387076" y="1482291"/>
                </a:cubicBezTo>
                <a:cubicBezTo>
                  <a:pt x="2378189" y="1489697"/>
                  <a:pt x="2367613" y="1494817"/>
                  <a:pt x="2358200" y="1501541"/>
                </a:cubicBezTo>
                <a:cubicBezTo>
                  <a:pt x="2345146" y="1510865"/>
                  <a:pt x="2335032" y="1525699"/>
                  <a:pt x="2319699" y="1530417"/>
                </a:cubicBezTo>
                <a:cubicBezTo>
                  <a:pt x="2291930" y="1538961"/>
                  <a:pt x="2261947" y="1536834"/>
                  <a:pt x="2233071" y="1540042"/>
                </a:cubicBezTo>
                <a:cubicBezTo>
                  <a:pt x="2191755" y="1553814"/>
                  <a:pt x="2123934" y="1577815"/>
                  <a:pt x="2079067" y="1588169"/>
                </a:cubicBezTo>
                <a:cubicBezTo>
                  <a:pt x="2033412" y="1598705"/>
                  <a:pt x="1968199" y="1603105"/>
                  <a:pt x="1925063" y="1607419"/>
                </a:cubicBezTo>
                <a:cubicBezTo>
                  <a:pt x="1902604" y="1613836"/>
                  <a:pt x="1880590" y="1622089"/>
                  <a:pt x="1857686" y="1626670"/>
                </a:cubicBezTo>
                <a:cubicBezTo>
                  <a:pt x="1832321" y="1631743"/>
                  <a:pt x="1806199" y="1632042"/>
                  <a:pt x="1780684" y="1636295"/>
                </a:cubicBezTo>
                <a:cubicBezTo>
                  <a:pt x="1748409" y="1641674"/>
                  <a:pt x="1716337" y="1648295"/>
                  <a:pt x="1684431" y="1655546"/>
                </a:cubicBezTo>
                <a:cubicBezTo>
                  <a:pt x="1512632" y="1694591"/>
                  <a:pt x="1628950" y="1677751"/>
                  <a:pt x="1482301" y="1694047"/>
                </a:cubicBezTo>
                <a:cubicBezTo>
                  <a:pt x="1450217" y="1703672"/>
                  <a:pt x="1418985" y="1716823"/>
                  <a:pt x="1386048" y="1722922"/>
                </a:cubicBezTo>
                <a:cubicBezTo>
                  <a:pt x="1244775" y="1749083"/>
                  <a:pt x="926368" y="1758391"/>
                  <a:pt x="837408" y="1761424"/>
                </a:cubicBezTo>
                <a:cubicBezTo>
                  <a:pt x="683460" y="1766672"/>
                  <a:pt x="529400" y="1767841"/>
                  <a:pt x="375396" y="1771049"/>
                </a:cubicBezTo>
                <a:cubicBezTo>
                  <a:pt x="272726" y="1764632"/>
                  <a:pt x="169223" y="1766346"/>
                  <a:pt x="67387" y="1751798"/>
                </a:cubicBezTo>
                <a:cubicBezTo>
                  <a:pt x="53912" y="1749873"/>
                  <a:pt x="45265" y="1734741"/>
                  <a:pt x="38511" y="1722922"/>
                </a:cubicBezTo>
                <a:cubicBezTo>
                  <a:pt x="31948" y="1711436"/>
                  <a:pt x="32687" y="1697092"/>
                  <a:pt x="28886" y="1684421"/>
                </a:cubicBezTo>
                <a:cubicBezTo>
                  <a:pt x="23055" y="1664985"/>
                  <a:pt x="16053" y="1645920"/>
                  <a:pt x="9636" y="1626670"/>
                </a:cubicBezTo>
                <a:cubicBezTo>
                  <a:pt x="6427" y="1604211"/>
                  <a:pt x="-309" y="1581978"/>
                  <a:pt x="10" y="1559293"/>
                </a:cubicBezTo>
                <a:cubicBezTo>
                  <a:pt x="2903" y="1353874"/>
                  <a:pt x="10464" y="1148527"/>
                  <a:pt x="19261" y="943276"/>
                </a:cubicBezTo>
                <a:cubicBezTo>
                  <a:pt x="21180" y="898496"/>
                  <a:pt x="27558" y="883038"/>
                  <a:pt x="48137" y="847024"/>
                </a:cubicBezTo>
                <a:cubicBezTo>
                  <a:pt x="53876" y="836980"/>
                  <a:pt x="59981" y="827035"/>
                  <a:pt x="67387" y="818148"/>
                </a:cubicBezTo>
                <a:cubicBezTo>
                  <a:pt x="76101" y="807691"/>
                  <a:pt x="87549" y="799729"/>
                  <a:pt x="96263" y="789272"/>
                </a:cubicBezTo>
                <a:cubicBezTo>
                  <a:pt x="103669" y="780385"/>
                  <a:pt x="105889" y="766813"/>
                  <a:pt x="115514" y="760396"/>
                </a:cubicBezTo>
                <a:cubicBezTo>
                  <a:pt x="126521" y="753058"/>
                  <a:pt x="141181" y="753979"/>
                  <a:pt x="154015" y="750771"/>
                </a:cubicBezTo>
                <a:lnTo>
                  <a:pt x="163640" y="71227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354C4-88E8-4D52-9605-A7244FA0B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3579"/>
            <a:ext cx="5609566" cy="453778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64D94D9-D573-4A14-A669-AA45BE066528}"/>
              </a:ext>
            </a:extLst>
          </p:cNvPr>
          <p:cNvSpPr/>
          <p:nvPr/>
        </p:nvSpPr>
        <p:spPr>
          <a:xfrm>
            <a:off x="1358024" y="1665171"/>
            <a:ext cx="2553460" cy="1684421"/>
          </a:xfrm>
          <a:custGeom>
            <a:avLst/>
            <a:gdLst>
              <a:gd name="connsiteX0" fmla="*/ 95391 w 2553460"/>
              <a:gd name="connsiteY0" fmla="*/ 567890 h 1684421"/>
              <a:gd name="connsiteX1" fmla="*/ 249395 w 2553460"/>
              <a:gd name="connsiteY1" fmla="*/ 510138 h 1684421"/>
              <a:gd name="connsiteX2" fmla="*/ 345648 w 2553460"/>
              <a:gd name="connsiteY2" fmla="*/ 462012 h 1684421"/>
              <a:gd name="connsiteX3" fmla="*/ 413024 w 2553460"/>
              <a:gd name="connsiteY3" fmla="*/ 433136 h 1684421"/>
              <a:gd name="connsiteX4" fmla="*/ 490027 w 2553460"/>
              <a:gd name="connsiteY4" fmla="*/ 404261 h 1684421"/>
              <a:gd name="connsiteX5" fmla="*/ 538153 w 2553460"/>
              <a:gd name="connsiteY5" fmla="*/ 375385 h 1684421"/>
              <a:gd name="connsiteX6" fmla="*/ 624780 w 2553460"/>
              <a:gd name="connsiteY6" fmla="*/ 365760 h 1684421"/>
              <a:gd name="connsiteX7" fmla="*/ 682532 w 2553460"/>
              <a:gd name="connsiteY7" fmla="*/ 317633 h 1684421"/>
              <a:gd name="connsiteX8" fmla="*/ 721033 w 2553460"/>
              <a:gd name="connsiteY8" fmla="*/ 308008 h 1684421"/>
              <a:gd name="connsiteX9" fmla="*/ 769159 w 2553460"/>
              <a:gd name="connsiteY9" fmla="*/ 288757 h 1684421"/>
              <a:gd name="connsiteX10" fmla="*/ 807660 w 2553460"/>
              <a:gd name="connsiteY10" fmla="*/ 279132 h 1684421"/>
              <a:gd name="connsiteX11" fmla="*/ 836536 w 2553460"/>
              <a:gd name="connsiteY11" fmla="*/ 269507 h 1684421"/>
              <a:gd name="connsiteX12" fmla="*/ 875037 w 2553460"/>
              <a:gd name="connsiteY12" fmla="*/ 240631 h 1684421"/>
              <a:gd name="connsiteX13" fmla="*/ 990540 w 2553460"/>
              <a:gd name="connsiteY13" fmla="*/ 211755 h 1684421"/>
              <a:gd name="connsiteX14" fmla="*/ 1115669 w 2553460"/>
              <a:gd name="connsiteY14" fmla="*/ 163629 h 1684421"/>
              <a:gd name="connsiteX15" fmla="*/ 1192671 w 2553460"/>
              <a:gd name="connsiteY15" fmla="*/ 144378 h 1684421"/>
              <a:gd name="connsiteX16" fmla="*/ 1423677 w 2553460"/>
              <a:gd name="connsiteY16" fmla="*/ 115503 h 1684421"/>
              <a:gd name="connsiteX17" fmla="*/ 1606557 w 2553460"/>
              <a:gd name="connsiteY17" fmla="*/ 86627 h 1684421"/>
              <a:gd name="connsiteX18" fmla="*/ 1731685 w 2553460"/>
              <a:gd name="connsiteY18" fmla="*/ 57751 h 1684421"/>
              <a:gd name="connsiteX19" fmla="*/ 1847189 w 2553460"/>
              <a:gd name="connsiteY19" fmla="*/ 28875 h 1684421"/>
              <a:gd name="connsiteX20" fmla="*/ 2155197 w 2553460"/>
              <a:gd name="connsiteY20" fmla="*/ 0 h 1684421"/>
              <a:gd name="connsiteX21" fmla="*/ 2309201 w 2553460"/>
              <a:gd name="connsiteY21" fmla="*/ 19250 h 1684421"/>
              <a:gd name="connsiteX22" fmla="*/ 2347702 w 2553460"/>
              <a:gd name="connsiteY22" fmla="*/ 57751 h 1684421"/>
              <a:gd name="connsiteX23" fmla="*/ 2386203 w 2553460"/>
              <a:gd name="connsiteY23" fmla="*/ 77002 h 1684421"/>
              <a:gd name="connsiteX24" fmla="*/ 2415079 w 2553460"/>
              <a:gd name="connsiteY24" fmla="*/ 115503 h 1684421"/>
              <a:gd name="connsiteX25" fmla="*/ 2443955 w 2553460"/>
              <a:gd name="connsiteY25" fmla="*/ 144378 h 1684421"/>
              <a:gd name="connsiteX26" fmla="*/ 2472831 w 2553460"/>
              <a:gd name="connsiteY26" fmla="*/ 202130 h 1684421"/>
              <a:gd name="connsiteX27" fmla="*/ 2530582 w 2553460"/>
              <a:gd name="connsiteY27" fmla="*/ 298383 h 1684421"/>
              <a:gd name="connsiteX28" fmla="*/ 2530582 w 2553460"/>
              <a:gd name="connsiteY28" fmla="*/ 866273 h 1684421"/>
              <a:gd name="connsiteX29" fmla="*/ 2482456 w 2553460"/>
              <a:gd name="connsiteY29" fmla="*/ 1106905 h 1684421"/>
              <a:gd name="connsiteX30" fmla="*/ 2472831 w 2553460"/>
              <a:gd name="connsiteY30" fmla="*/ 1222408 h 1684421"/>
              <a:gd name="connsiteX31" fmla="*/ 2453580 w 2553460"/>
              <a:gd name="connsiteY31" fmla="*/ 1270534 h 1684421"/>
              <a:gd name="connsiteX32" fmla="*/ 2443955 w 2553460"/>
              <a:gd name="connsiteY32" fmla="*/ 1328286 h 1684421"/>
              <a:gd name="connsiteX33" fmla="*/ 2357328 w 2553460"/>
              <a:gd name="connsiteY33" fmla="*/ 1482290 h 1684421"/>
              <a:gd name="connsiteX34" fmla="*/ 2261075 w 2553460"/>
              <a:gd name="connsiteY34" fmla="*/ 1540042 h 1684421"/>
              <a:gd name="connsiteX35" fmla="*/ 2193698 w 2553460"/>
              <a:gd name="connsiteY35" fmla="*/ 1549667 h 1684421"/>
              <a:gd name="connsiteX36" fmla="*/ 2135947 w 2553460"/>
              <a:gd name="connsiteY36" fmla="*/ 1578543 h 1684421"/>
              <a:gd name="connsiteX37" fmla="*/ 2010818 w 2553460"/>
              <a:gd name="connsiteY37" fmla="*/ 1607418 h 1684421"/>
              <a:gd name="connsiteX38" fmla="*/ 1519930 w 2553460"/>
              <a:gd name="connsiteY38" fmla="*/ 1588168 h 1684421"/>
              <a:gd name="connsiteX39" fmla="*/ 1365925 w 2553460"/>
              <a:gd name="connsiteY39" fmla="*/ 1578543 h 1684421"/>
              <a:gd name="connsiteX40" fmla="*/ 1106043 w 2553460"/>
              <a:gd name="connsiteY40" fmla="*/ 1597793 h 1684421"/>
              <a:gd name="connsiteX41" fmla="*/ 855787 w 2553460"/>
              <a:gd name="connsiteY41" fmla="*/ 1626669 h 1684421"/>
              <a:gd name="connsiteX42" fmla="*/ 644031 w 2553460"/>
              <a:gd name="connsiteY42" fmla="*/ 1636294 h 1684421"/>
              <a:gd name="connsiteX43" fmla="*/ 528528 w 2553460"/>
              <a:gd name="connsiteY43" fmla="*/ 1665170 h 1684421"/>
              <a:gd name="connsiteX44" fmla="*/ 470776 w 2553460"/>
              <a:gd name="connsiteY44" fmla="*/ 1684421 h 1684421"/>
              <a:gd name="connsiteX45" fmla="*/ 76140 w 2553460"/>
              <a:gd name="connsiteY45" fmla="*/ 1665170 h 1684421"/>
              <a:gd name="connsiteX46" fmla="*/ 37639 w 2553460"/>
              <a:gd name="connsiteY46" fmla="*/ 1636294 h 1684421"/>
              <a:gd name="connsiteX47" fmla="*/ 18389 w 2553460"/>
              <a:gd name="connsiteY47" fmla="*/ 1597793 h 1684421"/>
              <a:gd name="connsiteX48" fmla="*/ 28014 w 2553460"/>
              <a:gd name="connsiteY48" fmla="*/ 1164656 h 1684421"/>
              <a:gd name="connsiteX49" fmla="*/ 56890 w 2553460"/>
              <a:gd name="connsiteY49" fmla="*/ 1068404 h 1684421"/>
              <a:gd name="connsiteX50" fmla="*/ 66515 w 2553460"/>
              <a:gd name="connsiteY50" fmla="*/ 981776 h 1684421"/>
              <a:gd name="connsiteX51" fmla="*/ 85765 w 2553460"/>
              <a:gd name="connsiteY51" fmla="*/ 914400 h 1684421"/>
              <a:gd name="connsiteX52" fmla="*/ 114641 w 2553460"/>
              <a:gd name="connsiteY52" fmla="*/ 721894 h 1684421"/>
              <a:gd name="connsiteX53" fmla="*/ 124267 w 2553460"/>
              <a:gd name="connsiteY53" fmla="*/ 644892 h 1684421"/>
              <a:gd name="connsiteX54" fmla="*/ 95391 w 2553460"/>
              <a:gd name="connsiteY54" fmla="*/ 567890 h 1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53460" h="1684421">
                <a:moveTo>
                  <a:pt x="95391" y="567890"/>
                </a:moveTo>
                <a:cubicBezTo>
                  <a:pt x="116246" y="545431"/>
                  <a:pt x="183618" y="539738"/>
                  <a:pt x="249395" y="510138"/>
                </a:cubicBezTo>
                <a:cubicBezTo>
                  <a:pt x="282107" y="495418"/>
                  <a:pt x="313191" y="477286"/>
                  <a:pt x="345648" y="462012"/>
                </a:cubicBezTo>
                <a:cubicBezTo>
                  <a:pt x="367757" y="451608"/>
                  <a:pt x="390337" y="442211"/>
                  <a:pt x="413024" y="433136"/>
                </a:cubicBezTo>
                <a:cubicBezTo>
                  <a:pt x="438476" y="422955"/>
                  <a:pt x="465137" y="415748"/>
                  <a:pt x="490027" y="404261"/>
                </a:cubicBezTo>
                <a:cubicBezTo>
                  <a:pt x="507013" y="396421"/>
                  <a:pt x="520165" y="380525"/>
                  <a:pt x="538153" y="375385"/>
                </a:cubicBezTo>
                <a:cubicBezTo>
                  <a:pt x="566088" y="367403"/>
                  <a:pt x="595904" y="368968"/>
                  <a:pt x="624780" y="365760"/>
                </a:cubicBezTo>
                <a:cubicBezTo>
                  <a:pt x="644031" y="349718"/>
                  <a:pt x="661044" y="330526"/>
                  <a:pt x="682532" y="317633"/>
                </a:cubicBezTo>
                <a:cubicBezTo>
                  <a:pt x="693875" y="310827"/>
                  <a:pt x="708483" y="312191"/>
                  <a:pt x="721033" y="308008"/>
                </a:cubicBezTo>
                <a:cubicBezTo>
                  <a:pt x="737424" y="302544"/>
                  <a:pt x="752768" y="294221"/>
                  <a:pt x="769159" y="288757"/>
                </a:cubicBezTo>
                <a:cubicBezTo>
                  <a:pt x="781709" y="284574"/>
                  <a:pt x="794940" y="282766"/>
                  <a:pt x="807660" y="279132"/>
                </a:cubicBezTo>
                <a:cubicBezTo>
                  <a:pt x="817416" y="276345"/>
                  <a:pt x="826911" y="272715"/>
                  <a:pt x="836536" y="269507"/>
                </a:cubicBezTo>
                <a:cubicBezTo>
                  <a:pt x="849370" y="259882"/>
                  <a:pt x="860688" y="247805"/>
                  <a:pt x="875037" y="240631"/>
                </a:cubicBezTo>
                <a:cubicBezTo>
                  <a:pt x="927406" y="214447"/>
                  <a:pt x="935757" y="225451"/>
                  <a:pt x="990540" y="211755"/>
                </a:cubicBezTo>
                <a:cubicBezTo>
                  <a:pt x="1072200" y="191340"/>
                  <a:pt x="1028765" y="192597"/>
                  <a:pt x="1115669" y="163629"/>
                </a:cubicBezTo>
                <a:cubicBezTo>
                  <a:pt x="1140769" y="155262"/>
                  <a:pt x="1166531" y="148462"/>
                  <a:pt x="1192671" y="144378"/>
                </a:cubicBezTo>
                <a:cubicBezTo>
                  <a:pt x="1269342" y="132398"/>
                  <a:pt x="1347025" y="127606"/>
                  <a:pt x="1423677" y="115503"/>
                </a:cubicBezTo>
                <a:cubicBezTo>
                  <a:pt x="1484637" y="105878"/>
                  <a:pt x="1547216" y="103582"/>
                  <a:pt x="1606557" y="86627"/>
                </a:cubicBezTo>
                <a:cubicBezTo>
                  <a:pt x="1777302" y="37842"/>
                  <a:pt x="1580207" y="91413"/>
                  <a:pt x="1731685" y="57751"/>
                </a:cubicBezTo>
                <a:cubicBezTo>
                  <a:pt x="1770426" y="49142"/>
                  <a:pt x="1808273" y="36658"/>
                  <a:pt x="1847189" y="28875"/>
                </a:cubicBezTo>
                <a:cubicBezTo>
                  <a:pt x="1974564" y="3400"/>
                  <a:pt x="2014201" y="7421"/>
                  <a:pt x="2155197" y="0"/>
                </a:cubicBezTo>
                <a:cubicBezTo>
                  <a:pt x="2206532" y="6417"/>
                  <a:pt x="2259649" y="4384"/>
                  <a:pt x="2309201" y="19250"/>
                </a:cubicBezTo>
                <a:cubicBezTo>
                  <a:pt x="2326585" y="24465"/>
                  <a:pt x="2333182" y="46861"/>
                  <a:pt x="2347702" y="57751"/>
                </a:cubicBezTo>
                <a:cubicBezTo>
                  <a:pt x="2359181" y="66360"/>
                  <a:pt x="2373369" y="70585"/>
                  <a:pt x="2386203" y="77002"/>
                </a:cubicBezTo>
                <a:cubicBezTo>
                  <a:pt x="2395828" y="89836"/>
                  <a:pt x="2404639" y="103323"/>
                  <a:pt x="2415079" y="115503"/>
                </a:cubicBezTo>
                <a:cubicBezTo>
                  <a:pt x="2423938" y="125838"/>
                  <a:pt x="2436404" y="133052"/>
                  <a:pt x="2443955" y="144378"/>
                </a:cubicBezTo>
                <a:cubicBezTo>
                  <a:pt x="2455894" y="162286"/>
                  <a:pt x="2461758" y="183674"/>
                  <a:pt x="2472831" y="202130"/>
                </a:cubicBezTo>
                <a:cubicBezTo>
                  <a:pt x="2556402" y="341414"/>
                  <a:pt x="2438478" y="114168"/>
                  <a:pt x="2530582" y="298383"/>
                </a:cubicBezTo>
                <a:cubicBezTo>
                  <a:pt x="2566499" y="513863"/>
                  <a:pt x="2555150" y="424055"/>
                  <a:pt x="2530582" y="866273"/>
                </a:cubicBezTo>
                <a:cubicBezTo>
                  <a:pt x="2523462" y="994440"/>
                  <a:pt x="2513030" y="1015185"/>
                  <a:pt x="2482456" y="1106905"/>
                </a:cubicBezTo>
                <a:cubicBezTo>
                  <a:pt x="2479248" y="1145406"/>
                  <a:pt x="2479545" y="1184361"/>
                  <a:pt x="2472831" y="1222408"/>
                </a:cubicBezTo>
                <a:cubicBezTo>
                  <a:pt x="2469828" y="1239423"/>
                  <a:pt x="2458126" y="1253865"/>
                  <a:pt x="2453580" y="1270534"/>
                </a:cubicBezTo>
                <a:cubicBezTo>
                  <a:pt x="2448445" y="1289363"/>
                  <a:pt x="2451029" y="1310097"/>
                  <a:pt x="2443955" y="1328286"/>
                </a:cubicBezTo>
                <a:cubicBezTo>
                  <a:pt x="2433777" y="1354458"/>
                  <a:pt x="2391627" y="1447991"/>
                  <a:pt x="2357328" y="1482290"/>
                </a:cubicBezTo>
                <a:cubicBezTo>
                  <a:pt x="2336657" y="1502961"/>
                  <a:pt x="2286153" y="1532326"/>
                  <a:pt x="2261075" y="1540042"/>
                </a:cubicBezTo>
                <a:cubicBezTo>
                  <a:pt x="2239391" y="1546714"/>
                  <a:pt x="2216157" y="1546459"/>
                  <a:pt x="2193698" y="1549667"/>
                </a:cubicBezTo>
                <a:cubicBezTo>
                  <a:pt x="2174448" y="1559292"/>
                  <a:pt x="2156035" y="1570817"/>
                  <a:pt x="2135947" y="1578543"/>
                </a:cubicBezTo>
                <a:cubicBezTo>
                  <a:pt x="2088897" y="1596639"/>
                  <a:pt x="2058947" y="1599397"/>
                  <a:pt x="2010818" y="1607418"/>
                </a:cubicBezTo>
                <a:lnTo>
                  <a:pt x="1519930" y="1588168"/>
                </a:lnTo>
                <a:cubicBezTo>
                  <a:pt x="1468546" y="1585867"/>
                  <a:pt x="1417346" y="1577347"/>
                  <a:pt x="1365925" y="1578543"/>
                </a:cubicBezTo>
                <a:cubicBezTo>
                  <a:pt x="1279084" y="1580563"/>
                  <a:pt x="1192590" y="1590375"/>
                  <a:pt x="1106043" y="1597793"/>
                </a:cubicBezTo>
                <a:cubicBezTo>
                  <a:pt x="776127" y="1626071"/>
                  <a:pt x="1493365" y="1578850"/>
                  <a:pt x="855787" y="1626669"/>
                </a:cubicBezTo>
                <a:cubicBezTo>
                  <a:pt x="785327" y="1631954"/>
                  <a:pt x="714616" y="1633086"/>
                  <a:pt x="644031" y="1636294"/>
                </a:cubicBezTo>
                <a:cubicBezTo>
                  <a:pt x="486903" y="1688671"/>
                  <a:pt x="684063" y="1626286"/>
                  <a:pt x="528528" y="1665170"/>
                </a:cubicBezTo>
                <a:cubicBezTo>
                  <a:pt x="508842" y="1670092"/>
                  <a:pt x="490027" y="1678004"/>
                  <a:pt x="470776" y="1684421"/>
                </a:cubicBezTo>
                <a:cubicBezTo>
                  <a:pt x="339231" y="1678004"/>
                  <a:pt x="207036" y="1679714"/>
                  <a:pt x="76140" y="1665170"/>
                </a:cubicBezTo>
                <a:cubicBezTo>
                  <a:pt x="60196" y="1663398"/>
                  <a:pt x="48079" y="1648474"/>
                  <a:pt x="37639" y="1636294"/>
                </a:cubicBezTo>
                <a:cubicBezTo>
                  <a:pt x="28301" y="1625400"/>
                  <a:pt x="24806" y="1610627"/>
                  <a:pt x="18389" y="1597793"/>
                </a:cubicBezTo>
                <a:cubicBezTo>
                  <a:pt x="-9900" y="1428072"/>
                  <a:pt x="-4669" y="1484944"/>
                  <a:pt x="28014" y="1164656"/>
                </a:cubicBezTo>
                <a:cubicBezTo>
                  <a:pt x="31414" y="1131332"/>
                  <a:pt x="47265" y="1100488"/>
                  <a:pt x="56890" y="1068404"/>
                </a:cubicBezTo>
                <a:cubicBezTo>
                  <a:pt x="60098" y="1039528"/>
                  <a:pt x="61161" y="1010332"/>
                  <a:pt x="66515" y="981776"/>
                </a:cubicBezTo>
                <a:cubicBezTo>
                  <a:pt x="70819" y="958819"/>
                  <a:pt x="82300" y="937499"/>
                  <a:pt x="85765" y="914400"/>
                </a:cubicBezTo>
                <a:cubicBezTo>
                  <a:pt x="120016" y="686064"/>
                  <a:pt x="71150" y="874117"/>
                  <a:pt x="114641" y="721894"/>
                </a:cubicBezTo>
                <a:cubicBezTo>
                  <a:pt x="117850" y="696227"/>
                  <a:pt x="120848" y="670532"/>
                  <a:pt x="124267" y="644892"/>
                </a:cubicBezTo>
                <a:cubicBezTo>
                  <a:pt x="127265" y="622404"/>
                  <a:pt x="74536" y="590349"/>
                  <a:pt x="95391" y="56789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96850"/>
            <a:ext cx="78486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Breast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6716A-74F2-479D-98CD-2662A3AD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97" y="1501746"/>
            <a:ext cx="5725605" cy="459402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B59A1E1-4A19-4D46-BFFA-1FEF444A9B10}"/>
              </a:ext>
            </a:extLst>
          </p:cNvPr>
          <p:cNvSpPr/>
          <p:nvPr/>
        </p:nvSpPr>
        <p:spPr>
          <a:xfrm>
            <a:off x="1357162" y="1742173"/>
            <a:ext cx="2532029" cy="1655545"/>
          </a:xfrm>
          <a:custGeom>
            <a:avLst/>
            <a:gdLst>
              <a:gd name="connsiteX0" fmla="*/ 96253 w 2532029"/>
              <a:gd name="connsiteY0" fmla="*/ 596766 h 1655545"/>
              <a:gd name="connsiteX1" fmla="*/ 173255 w 2532029"/>
              <a:gd name="connsiteY1" fmla="*/ 481263 h 1655545"/>
              <a:gd name="connsiteX2" fmla="*/ 413886 w 2532029"/>
              <a:gd name="connsiteY2" fmla="*/ 279132 h 1655545"/>
              <a:gd name="connsiteX3" fmla="*/ 500514 w 2532029"/>
              <a:gd name="connsiteY3" fmla="*/ 240631 h 1655545"/>
              <a:gd name="connsiteX4" fmla="*/ 539015 w 2532029"/>
              <a:gd name="connsiteY4" fmla="*/ 221381 h 1655545"/>
              <a:gd name="connsiteX5" fmla="*/ 635267 w 2532029"/>
              <a:gd name="connsiteY5" fmla="*/ 202130 h 1655545"/>
              <a:gd name="connsiteX6" fmla="*/ 760396 w 2532029"/>
              <a:gd name="connsiteY6" fmla="*/ 154004 h 1655545"/>
              <a:gd name="connsiteX7" fmla="*/ 837398 w 2532029"/>
              <a:gd name="connsiteY7" fmla="*/ 144379 h 1655545"/>
              <a:gd name="connsiteX8" fmla="*/ 1029903 w 2532029"/>
              <a:gd name="connsiteY8" fmla="*/ 115503 h 1655545"/>
              <a:gd name="connsiteX9" fmla="*/ 1251284 w 2532029"/>
              <a:gd name="connsiteY9" fmla="*/ 96252 h 1655545"/>
              <a:gd name="connsiteX10" fmla="*/ 1607419 w 2532029"/>
              <a:gd name="connsiteY10" fmla="*/ 57751 h 1655545"/>
              <a:gd name="connsiteX11" fmla="*/ 1761423 w 2532029"/>
              <a:gd name="connsiteY11" fmla="*/ 28875 h 1655545"/>
              <a:gd name="connsiteX12" fmla="*/ 1848051 w 2532029"/>
              <a:gd name="connsiteY12" fmla="*/ 19250 h 1655545"/>
              <a:gd name="connsiteX13" fmla="*/ 1992430 w 2532029"/>
              <a:gd name="connsiteY13" fmla="*/ 0 h 1655545"/>
              <a:gd name="connsiteX14" fmla="*/ 2300438 w 2532029"/>
              <a:gd name="connsiteY14" fmla="*/ 9625 h 1655545"/>
              <a:gd name="connsiteX15" fmla="*/ 2358190 w 2532029"/>
              <a:gd name="connsiteY15" fmla="*/ 19250 h 1655545"/>
              <a:gd name="connsiteX16" fmla="*/ 2454442 w 2532029"/>
              <a:gd name="connsiteY16" fmla="*/ 77002 h 1655545"/>
              <a:gd name="connsiteX17" fmla="*/ 2483318 w 2532029"/>
              <a:gd name="connsiteY17" fmla="*/ 134753 h 1655545"/>
              <a:gd name="connsiteX18" fmla="*/ 2502569 w 2532029"/>
              <a:gd name="connsiteY18" fmla="*/ 259882 h 1655545"/>
              <a:gd name="connsiteX19" fmla="*/ 2521819 w 2532029"/>
              <a:gd name="connsiteY19" fmla="*/ 317633 h 1655545"/>
              <a:gd name="connsiteX20" fmla="*/ 2512194 w 2532029"/>
              <a:gd name="connsiteY20" fmla="*/ 827772 h 1655545"/>
              <a:gd name="connsiteX21" fmla="*/ 2502569 w 2532029"/>
              <a:gd name="connsiteY21" fmla="*/ 875899 h 1655545"/>
              <a:gd name="connsiteX22" fmla="*/ 2492943 w 2532029"/>
              <a:gd name="connsiteY22" fmla="*/ 933650 h 1655545"/>
              <a:gd name="connsiteX23" fmla="*/ 2464067 w 2532029"/>
              <a:gd name="connsiteY23" fmla="*/ 972151 h 1655545"/>
              <a:gd name="connsiteX24" fmla="*/ 2444817 w 2532029"/>
              <a:gd name="connsiteY24" fmla="*/ 1029903 h 1655545"/>
              <a:gd name="connsiteX25" fmla="*/ 2387065 w 2532029"/>
              <a:gd name="connsiteY25" fmla="*/ 1097280 h 1655545"/>
              <a:gd name="connsiteX26" fmla="*/ 2377440 w 2532029"/>
              <a:gd name="connsiteY26" fmla="*/ 1155031 h 1655545"/>
              <a:gd name="connsiteX27" fmla="*/ 2348564 w 2532029"/>
              <a:gd name="connsiteY27" fmla="*/ 1183907 h 1655545"/>
              <a:gd name="connsiteX28" fmla="*/ 2319689 w 2532029"/>
              <a:gd name="connsiteY28" fmla="*/ 1241659 h 1655545"/>
              <a:gd name="connsiteX29" fmla="*/ 2290813 w 2532029"/>
              <a:gd name="connsiteY29" fmla="*/ 1280160 h 1655545"/>
              <a:gd name="connsiteX30" fmla="*/ 2281187 w 2532029"/>
              <a:gd name="connsiteY30" fmla="*/ 1318661 h 1655545"/>
              <a:gd name="connsiteX31" fmla="*/ 2233061 w 2532029"/>
              <a:gd name="connsiteY31" fmla="*/ 1405288 h 1655545"/>
              <a:gd name="connsiteX32" fmla="*/ 2156059 w 2532029"/>
              <a:gd name="connsiteY32" fmla="*/ 1463040 h 1655545"/>
              <a:gd name="connsiteX33" fmla="*/ 2011680 w 2532029"/>
              <a:gd name="connsiteY33" fmla="*/ 1491915 h 1655545"/>
              <a:gd name="connsiteX34" fmla="*/ 1799924 w 2532029"/>
              <a:gd name="connsiteY34" fmla="*/ 1520791 h 1655545"/>
              <a:gd name="connsiteX35" fmla="*/ 1434164 w 2532029"/>
              <a:gd name="connsiteY35" fmla="*/ 1530416 h 1655545"/>
              <a:gd name="connsiteX36" fmla="*/ 1386038 w 2532029"/>
              <a:gd name="connsiteY36" fmla="*/ 1540042 h 1655545"/>
              <a:gd name="connsiteX37" fmla="*/ 1145406 w 2532029"/>
              <a:gd name="connsiteY37" fmla="*/ 1568918 h 1655545"/>
              <a:gd name="connsiteX38" fmla="*/ 1058779 w 2532029"/>
              <a:gd name="connsiteY38" fmla="*/ 1588168 h 1655545"/>
              <a:gd name="connsiteX39" fmla="*/ 943276 w 2532029"/>
              <a:gd name="connsiteY39" fmla="*/ 1617044 h 1655545"/>
              <a:gd name="connsiteX40" fmla="*/ 500514 w 2532029"/>
              <a:gd name="connsiteY40" fmla="*/ 1655545 h 1655545"/>
              <a:gd name="connsiteX41" fmla="*/ 115503 w 2532029"/>
              <a:gd name="connsiteY41" fmla="*/ 1636294 h 1655545"/>
              <a:gd name="connsiteX42" fmla="*/ 57752 w 2532029"/>
              <a:gd name="connsiteY42" fmla="*/ 1617044 h 1655545"/>
              <a:gd name="connsiteX43" fmla="*/ 28876 w 2532029"/>
              <a:gd name="connsiteY43" fmla="*/ 1568918 h 1655545"/>
              <a:gd name="connsiteX44" fmla="*/ 19251 w 2532029"/>
              <a:gd name="connsiteY44" fmla="*/ 1501541 h 1655545"/>
              <a:gd name="connsiteX45" fmla="*/ 0 w 2532029"/>
              <a:gd name="connsiteY45" fmla="*/ 1414913 h 1655545"/>
              <a:gd name="connsiteX46" fmla="*/ 19251 w 2532029"/>
              <a:gd name="connsiteY46" fmla="*/ 1068404 h 1655545"/>
              <a:gd name="connsiteX47" fmla="*/ 57752 w 2532029"/>
              <a:gd name="connsiteY47" fmla="*/ 952901 h 1655545"/>
              <a:gd name="connsiteX48" fmla="*/ 86627 w 2532029"/>
              <a:gd name="connsiteY48" fmla="*/ 798896 h 1655545"/>
              <a:gd name="connsiteX49" fmla="*/ 105878 w 2532029"/>
              <a:gd name="connsiteY49" fmla="*/ 741145 h 1655545"/>
              <a:gd name="connsiteX50" fmla="*/ 115503 w 2532029"/>
              <a:gd name="connsiteY50" fmla="*/ 702644 h 1655545"/>
              <a:gd name="connsiteX51" fmla="*/ 125129 w 2532029"/>
              <a:gd name="connsiteY51" fmla="*/ 673768 h 1655545"/>
              <a:gd name="connsiteX52" fmla="*/ 96253 w 2532029"/>
              <a:gd name="connsiteY52" fmla="*/ 596766 h 165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32029" h="1655545">
                <a:moveTo>
                  <a:pt x="96253" y="596766"/>
                </a:moveTo>
                <a:cubicBezTo>
                  <a:pt x="104274" y="564682"/>
                  <a:pt x="109566" y="548490"/>
                  <a:pt x="173255" y="481263"/>
                </a:cubicBezTo>
                <a:cubicBezTo>
                  <a:pt x="236905" y="414077"/>
                  <a:pt x="325723" y="318315"/>
                  <a:pt x="413886" y="279132"/>
                </a:cubicBezTo>
                <a:lnTo>
                  <a:pt x="500514" y="240631"/>
                </a:lnTo>
                <a:cubicBezTo>
                  <a:pt x="513542" y="234618"/>
                  <a:pt x="525272" y="225504"/>
                  <a:pt x="539015" y="221381"/>
                </a:cubicBezTo>
                <a:cubicBezTo>
                  <a:pt x="623354" y="196079"/>
                  <a:pt x="568655" y="225640"/>
                  <a:pt x="635267" y="202130"/>
                </a:cubicBezTo>
                <a:cubicBezTo>
                  <a:pt x="677408" y="187257"/>
                  <a:pt x="716053" y="159547"/>
                  <a:pt x="760396" y="154004"/>
                </a:cubicBezTo>
                <a:lnTo>
                  <a:pt x="837398" y="144379"/>
                </a:lnTo>
                <a:cubicBezTo>
                  <a:pt x="901632" y="135203"/>
                  <a:pt x="965261" y="121124"/>
                  <a:pt x="1029903" y="115503"/>
                </a:cubicBezTo>
                <a:lnTo>
                  <a:pt x="1251284" y="96252"/>
                </a:lnTo>
                <a:cubicBezTo>
                  <a:pt x="1274053" y="94084"/>
                  <a:pt x="1579802" y="61812"/>
                  <a:pt x="1607419" y="57751"/>
                </a:cubicBezTo>
                <a:cubicBezTo>
                  <a:pt x="1659092" y="50152"/>
                  <a:pt x="1709850" y="37127"/>
                  <a:pt x="1761423" y="28875"/>
                </a:cubicBezTo>
                <a:cubicBezTo>
                  <a:pt x="1790112" y="24285"/>
                  <a:pt x="1819222" y="22854"/>
                  <a:pt x="1848051" y="19250"/>
                </a:cubicBezTo>
                <a:lnTo>
                  <a:pt x="1992430" y="0"/>
                </a:lnTo>
                <a:cubicBezTo>
                  <a:pt x="2095099" y="3208"/>
                  <a:pt x="2197861" y="4226"/>
                  <a:pt x="2300438" y="9625"/>
                </a:cubicBezTo>
                <a:cubicBezTo>
                  <a:pt x="2319927" y="10651"/>
                  <a:pt x="2340310" y="11428"/>
                  <a:pt x="2358190" y="19250"/>
                </a:cubicBezTo>
                <a:cubicBezTo>
                  <a:pt x="2392469" y="34247"/>
                  <a:pt x="2454442" y="77002"/>
                  <a:pt x="2454442" y="77002"/>
                </a:cubicBezTo>
                <a:cubicBezTo>
                  <a:pt x="2464067" y="96252"/>
                  <a:pt x="2476512" y="114335"/>
                  <a:pt x="2483318" y="134753"/>
                </a:cubicBezTo>
                <a:cubicBezTo>
                  <a:pt x="2487929" y="148585"/>
                  <a:pt x="2500347" y="250255"/>
                  <a:pt x="2502569" y="259882"/>
                </a:cubicBezTo>
                <a:cubicBezTo>
                  <a:pt x="2507132" y="279654"/>
                  <a:pt x="2515402" y="298383"/>
                  <a:pt x="2521819" y="317633"/>
                </a:cubicBezTo>
                <a:cubicBezTo>
                  <a:pt x="2531575" y="629821"/>
                  <a:pt x="2542489" y="565205"/>
                  <a:pt x="2512194" y="827772"/>
                </a:cubicBezTo>
                <a:cubicBezTo>
                  <a:pt x="2510319" y="844024"/>
                  <a:pt x="2505496" y="859803"/>
                  <a:pt x="2502569" y="875899"/>
                </a:cubicBezTo>
                <a:cubicBezTo>
                  <a:pt x="2499078" y="895100"/>
                  <a:pt x="2500191" y="915530"/>
                  <a:pt x="2492943" y="933650"/>
                </a:cubicBezTo>
                <a:cubicBezTo>
                  <a:pt x="2486985" y="948545"/>
                  <a:pt x="2473692" y="959317"/>
                  <a:pt x="2464067" y="972151"/>
                </a:cubicBezTo>
                <a:cubicBezTo>
                  <a:pt x="2457650" y="991402"/>
                  <a:pt x="2453892" y="1011753"/>
                  <a:pt x="2444817" y="1029903"/>
                </a:cubicBezTo>
                <a:cubicBezTo>
                  <a:pt x="2432470" y="1054597"/>
                  <a:pt x="2406329" y="1078016"/>
                  <a:pt x="2387065" y="1097280"/>
                </a:cubicBezTo>
                <a:cubicBezTo>
                  <a:pt x="2383857" y="1116530"/>
                  <a:pt x="2385366" y="1137197"/>
                  <a:pt x="2377440" y="1155031"/>
                </a:cubicBezTo>
                <a:cubicBezTo>
                  <a:pt x="2371912" y="1167470"/>
                  <a:pt x="2356115" y="1172581"/>
                  <a:pt x="2348564" y="1183907"/>
                </a:cubicBezTo>
                <a:cubicBezTo>
                  <a:pt x="2336625" y="1201815"/>
                  <a:pt x="2330762" y="1223203"/>
                  <a:pt x="2319689" y="1241659"/>
                </a:cubicBezTo>
                <a:cubicBezTo>
                  <a:pt x="2311435" y="1255415"/>
                  <a:pt x="2300438" y="1267326"/>
                  <a:pt x="2290813" y="1280160"/>
                </a:cubicBezTo>
                <a:cubicBezTo>
                  <a:pt x="2287604" y="1292994"/>
                  <a:pt x="2285370" y="1306111"/>
                  <a:pt x="2281187" y="1318661"/>
                </a:cubicBezTo>
                <a:cubicBezTo>
                  <a:pt x="2270582" y="1350477"/>
                  <a:pt x="2258746" y="1381938"/>
                  <a:pt x="2233061" y="1405288"/>
                </a:cubicBezTo>
                <a:cubicBezTo>
                  <a:pt x="2209321" y="1426870"/>
                  <a:pt x="2187707" y="1457766"/>
                  <a:pt x="2156059" y="1463040"/>
                </a:cubicBezTo>
                <a:cubicBezTo>
                  <a:pt x="2022675" y="1485270"/>
                  <a:pt x="2187768" y="1456697"/>
                  <a:pt x="2011680" y="1491915"/>
                </a:cubicBezTo>
                <a:cubicBezTo>
                  <a:pt x="1959433" y="1502365"/>
                  <a:pt x="1823428" y="1519485"/>
                  <a:pt x="1799924" y="1520791"/>
                </a:cubicBezTo>
                <a:cubicBezTo>
                  <a:pt x="1678150" y="1527556"/>
                  <a:pt x="1556084" y="1527208"/>
                  <a:pt x="1434164" y="1530416"/>
                </a:cubicBezTo>
                <a:cubicBezTo>
                  <a:pt x="1418122" y="1533625"/>
                  <a:pt x="1402217" y="1537615"/>
                  <a:pt x="1386038" y="1540042"/>
                </a:cubicBezTo>
                <a:cubicBezTo>
                  <a:pt x="1268502" y="1557673"/>
                  <a:pt x="1250917" y="1558366"/>
                  <a:pt x="1145406" y="1568918"/>
                </a:cubicBezTo>
                <a:lnTo>
                  <a:pt x="1058779" y="1588168"/>
                </a:lnTo>
                <a:cubicBezTo>
                  <a:pt x="1020172" y="1597360"/>
                  <a:pt x="982500" y="1611009"/>
                  <a:pt x="943276" y="1617044"/>
                </a:cubicBezTo>
                <a:cubicBezTo>
                  <a:pt x="758065" y="1645538"/>
                  <a:pt x="675645" y="1646328"/>
                  <a:pt x="500514" y="1655545"/>
                </a:cubicBezTo>
                <a:cubicBezTo>
                  <a:pt x="372177" y="1649128"/>
                  <a:pt x="243517" y="1647426"/>
                  <a:pt x="115503" y="1636294"/>
                </a:cubicBezTo>
                <a:cubicBezTo>
                  <a:pt x="95288" y="1634536"/>
                  <a:pt x="73769" y="1629502"/>
                  <a:pt x="57752" y="1617044"/>
                </a:cubicBezTo>
                <a:cubicBezTo>
                  <a:pt x="42985" y="1605558"/>
                  <a:pt x="38501" y="1584960"/>
                  <a:pt x="28876" y="1568918"/>
                </a:cubicBezTo>
                <a:cubicBezTo>
                  <a:pt x="25668" y="1546459"/>
                  <a:pt x="23432" y="1523839"/>
                  <a:pt x="19251" y="1501541"/>
                </a:cubicBezTo>
                <a:cubicBezTo>
                  <a:pt x="13800" y="1472467"/>
                  <a:pt x="0" y="1444493"/>
                  <a:pt x="0" y="1414913"/>
                </a:cubicBezTo>
                <a:cubicBezTo>
                  <a:pt x="0" y="1299232"/>
                  <a:pt x="11382" y="1183817"/>
                  <a:pt x="19251" y="1068404"/>
                </a:cubicBezTo>
                <a:cubicBezTo>
                  <a:pt x="25059" y="983227"/>
                  <a:pt x="16957" y="1007294"/>
                  <a:pt x="57752" y="952901"/>
                </a:cubicBezTo>
                <a:cubicBezTo>
                  <a:pt x="111153" y="765994"/>
                  <a:pt x="41872" y="1022670"/>
                  <a:pt x="86627" y="798896"/>
                </a:cubicBezTo>
                <a:cubicBezTo>
                  <a:pt x="90607" y="778998"/>
                  <a:pt x="100047" y="760581"/>
                  <a:pt x="105878" y="741145"/>
                </a:cubicBezTo>
                <a:cubicBezTo>
                  <a:pt x="109679" y="728474"/>
                  <a:pt x="111869" y="715364"/>
                  <a:pt x="115503" y="702644"/>
                </a:cubicBezTo>
                <a:cubicBezTo>
                  <a:pt x="118290" y="692888"/>
                  <a:pt x="122668" y="683611"/>
                  <a:pt x="125129" y="673768"/>
                </a:cubicBezTo>
                <a:cubicBezTo>
                  <a:pt x="132303" y="645071"/>
                  <a:pt x="88232" y="628850"/>
                  <a:pt x="96253" y="59676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81801" cy="132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Alabama Breast and Cervical Cancer Early Detection Program (ABC)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438400"/>
            <a:ext cx="6347714" cy="3602963"/>
          </a:xfrm>
        </p:spPr>
        <p:txBody>
          <a:bodyPr>
            <a:normAutofit/>
          </a:bodyPr>
          <a:lstStyle/>
          <a:p>
            <a:r>
              <a:rPr lang="en-US" sz="2800" dirty="0"/>
              <a:t>Screening</a:t>
            </a:r>
          </a:p>
          <a:p>
            <a:r>
              <a:rPr lang="en-US" sz="2800" dirty="0"/>
              <a:t>Diagnostic Care</a:t>
            </a:r>
          </a:p>
          <a:p>
            <a:r>
              <a:rPr lang="en-US" sz="2800" dirty="0"/>
              <a:t>Treatment through Medicaid</a:t>
            </a:r>
          </a:p>
          <a:p>
            <a:r>
              <a:rPr lang="en-US" sz="2800" dirty="0"/>
              <a:t>No cost to the patient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Cancer:</a:t>
            </a:r>
            <a:br>
              <a:rPr lang="en-US" dirty="0"/>
            </a:br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Join Operation WIPE OUT</a:t>
            </a:r>
          </a:p>
          <a:p>
            <a:r>
              <a:rPr lang="en-US" sz="2400" dirty="0"/>
              <a:t>Assess Your Region’s Needs</a:t>
            </a:r>
          </a:p>
          <a:p>
            <a:r>
              <a:rPr lang="en-US" sz="2400" dirty="0"/>
              <a:t>Become an ABCCEDP Provider</a:t>
            </a:r>
          </a:p>
          <a:p>
            <a:r>
              <a:rPr lang="en-US" sz="2400" dirty="0"/>
              <a:t>Become an Advocate in Your Region</a:t>
            </a:r>
          </a:p>
        </p:txBody>
      </p:sp>
    </p:spTree>
    <p:extLst>
      <p:ext uri="{BB962C8B-B14F-4D97-AF65-F5344CB8AC3E}">
        <p14:creationId xmlns:p14="http://schemas.microsoft.com/office/powerpoint/2010/main" val="128625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1" y="784860"/>
            <a:ext cx="6858000" cy="1066800"/>
          </a:xfrm>
        </p:spPr>
        <p:txBody>
          <a:bodyPr/>
          <a:lstStyle/>
          <a:p>
            <a:pPr algn="ctr"/>
            <a:r>
              <a:rPr lang="en-US" dirty="0"/>
              <a:t>ABC Eligible Women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93025" cy="4038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Age 40-64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Income at or below 250% of Poverty Level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No insurance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Screening for Some High-Risk Women Under Age 40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65+ Medicare Part A Only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How is the Program Funded?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5107" y="1676400"/>
            <a:ext cx="7693025" cy="3724275"/>
          </a:xfrm>
        </p:spPr>
        <p:txBody>
          <a:bodyPr>
            <a:normAutofit/>
          </a:bodyPr>
          <a:lstStyle/>
          <a:p>
            <a:r>
              <a:rPr lang="en-US" sz="2800" dirty="0"/>
              <a:t>CDC</a:t>
            </a:r>
          </a:p>
          <a:p>
            <a:r>
              <a:rPr lang="en-US" sz="2800" dirty="0"/>
              <a:t>State of Alabama </a:t>
            </a:r>
          </a:p>
          <a:p>
            <a:r>
              <a:rPr lang="en-US" sz="2800" dirty="0"/>
              <a:t>Joy to Life Foundation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12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934201" cy="1320800"/>
          </a:xfrm>
        </p:spPr>
        <p:txBody>
          <a:bodyPr/>
          <a:lstStyle/>
          <a:p>
            <a:r>
              <a:rPr lang="en-US" dirty="0"/>
              <a:t>Who Provides the Medical Care?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524000"/>
            <a:ext cx="7664463" cy="5057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400+ contracted providers statewide</a:t>
            </a:r>
          </a:p>
          <a:p>
            <a:pPr lvl="1"/>
            <a:r>
              <a:rPr lang="en-US" sz="2400" dirty="0"/>
              <a:t>Primary Care Providers</a:t>
            </a:r>
          </a:p>
          <a:p>
            <a:pPr lvl="1"/>
            <a:r>
              <a:rPr lang="en-US" sz="2400" dirty="0"/>
              <a:t>Gynecologists</a:t>
            </a:r>
          </a:p>
          <a:p>
            <a:pPr lvl="1"/>
            <a:r>
              <a:rPr lang="en-US" sz="2400" dirty="0"/>
              <a:t>Radiologists</a:t>
            </a:r>
          </a:p>
          <a:p>
            <a:pPr lvl="1"/>
            <a:r>
              <a:rPr lang="en-US" sz="2400" dirty="0"/>
              <a:t>Mammogram facilities</a:t>
            </a:r>
          </a:p>
          <a:p>
            <a:pPr lvl="1"/>
            <a:r>
              <a:rPr lang="en-US" sz="2400" dirty="0"/>
              <a:t>Surgeons</a:t>
            </a:r>
          </a:p>
          <a:p>
            <a:pPr lvl="1"/>
            <a:r>
              <a:rPr lang="en-US" sz="2400" dirty="0"/>
              <a:t>FQHCs</a:t>
            </a:r>
          </a:p>
          <a:p>
            <a:r>
              <a:rPr lang="en-US" sz="2800" dirty="0"/>
              <a:t>County Health Departments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Reimbursement for Providers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447800"/>
            <a:ext cx="7693025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Medicare reimbursement rates</a:t>
            </a:r>
          </a:p>
          <a:p>
            <a:pPr lvl="1"/>
            <a:r>
              <a:rPr lang="en-US" sz="2400" dirty="0"/>
              <a:t>Office Visit					$84.67</a:t>
            </a:r>
          </a:p>
          <a:p>
            <a:pPr lvl="1"/>
            <a:r>
              <a:rPr lang="en-US" sz="2400" dirty="0"/>
              <a:t>Pap/HPV testing			$55.35</a:t>
            </a:r>
          </a:p>
          <a:p>
            <a:pPr lvl="1"/>
            <a:r>
              <a:rPr lang="en-US" sz="2400" dirty="0"/>
              <a:t>Genotyping (16/18)			$40.55</a:t>
            </a:r>
          </a:p>
          <a:p>
            <a:pPr lvl="1"/>
            <a:r>
              <a:rPr lang="en-US" sz="2400" dirty="0"/>
              <a:t>Colposcopy w/biopsy		$151.16</a:t>
            </a:r>
          </a:p>
          <a:p>
            <a:pPr lvl="1"/>
            <a:r>
              <a:rPr lang="en-US" sz="2400" dirty="0"/>
              <a:t>LEEP (Dx &amp; Tx)				$284.81</a:t>
            </a:r>
          </a:p>
          <a:p>
            <a:pPr lvl="1"/>
            <a:r>
              <a:rPr lang="en-US" sz="2400" dirty="0"/>
              <a:t>Mammogram				$117.47</a:t>
            </a:r>
          </a:p>
          <a:p>
            <a:pPr lvl="1"/>
            <a:r>
              <a:rPr lang="en-US" sz="2400" dirty="0"/>
              <a:t>Mammogram dx			$144.94</a:t>
            </a:r>
          </a:p>
          <a:p>
            <a:pPr lvl="1"/>
            <a:r>
              <a:rPr lang="en-US" sz="2400" dirty="0"/>
              <a:t>Ultrasound					$95.33</a:t>
            </a:r>
          </a:p>
          <a:p>
            <a:pPr lvl="1"/>
            <a:r>
              <a:rPr lang="en-US" sz="2400" dirty="0"/>
              <a:t>Biopsy						$54.32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Office Visit Reimbursement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9759" y="1600200"/>
            <a:ext cx="8099350" cy="4806288"/>
          </a:xfrm>
        </p:spPr>
        <p:txBody>
          <a:bodyPr>
            <a:normAutofit/>
          </a:bodyPr>
          <a:lstStyle/>
          <a:p>
            <a:r>
              <a:rPr lang="en-US" sz="2800" dirty="0"/>
              <a:t>Office Visit</a:t>
            </a:r>
          </a:p>
          <a:p>
            <a:pPr lvl="1"/>
            <a:r>
              <a:rPr lang="en-US" sz="2400" dirty="0"/>
              <a:t>Established (99213): 	$84.67</a:t>
            </a:r>
          </a:p>
          <a:p>
            <a:r>
              <a:rPr lang="en-US" sz="2800" dirty="0"/>
              <a:t>Pap/HPV Lab </a:t>
            </a:r>
          </a:p>
          <a:p>
            <a:pPr lvl="1"/>
            <a:r>
              <a:rPr lang="en-US" sz="2400" dirty="0"/>
              <a:t>Lab fee (88142): 		$20.26</a:t>
            </a:r>
          </a:p>
          <a:p>
            <a:pPr lvl="1"/>
            <a:r>
              <a:rPr lang="en-US" sz="2400" dirty="0"/>
              <a:t>Pap/HPV: (87624): 		$35.09		</a:t>
            </a:r>
            <a:r>
              <a:rPr lang="en-US" sz="2400" b="1" dirty="0"/>
              <a:t>$140.02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Type 16/18 (87625): 	$40.55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05DFA0-4A1F-4F7F-A4D5-F48CC602B032}"/>
              </a:ext>
            </a:extLst>
          </p:cNvPr>
          <p:cNvCxnSpPr/>
          <p:nvPr/>
        </p:nvCxnSpPr>
        <p:spPr>
          <a:xfrm>
            <a:off x="1752600" y="4343400"/>
            <a:ext cx="342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D325A37-8D83-42DD-85E3-D0C6C552F6FA}"/>
              </a:ext>
            </a:extLst>
          </p:cNvPr>
          <p:cNvSpPr/>
          <p:nvPr/>
        </p:nvSpPr>
        <p:spPr>
          <a:xfrm>
            <a:off x="5606716" y="3581400"/>
            <a:ext cx="1318514" cy="731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Medicaid Treatment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34998" y="1488613"/>
            <a:ext cx="7518401" cy="4759787"/>
          </a:xfrm>
        </p:spPr>
        <p:txBody>
          <a:bodyPr>
            <a:normAutofit/>
          </a:bodyPr>
          <a:lstStyle/>
          <a:p>
            <a:r>
              <a:rPr lang="en-US" sz="2800" dirty="0"/>
              <a:t>Women Under 65 diagnosed with cancer</a:t>
            </a:r>
          </a:p>
          <a:p>
            <a:pPr lvl="1"/>
            <a:r>
              <a:rPr lang="en-US" sz="2400" dirty="0"/>
              <a:t>At/Below 250% poverty level</a:t>
            </a:r>
          </a:p>
          <a:p>
            <a:pPr lvl="1"/>
            <a:r>
              <a:rPr lang="en-US" sz="2400" dirty="0"/>
              <a:t>No Insurance</a:t>
            </a:r>
          </a:p>
          <a:p>
            <a:pPr lvl="1"/>
            <a:r>
              <a:rPr lang="en-US" sz="2400" dirty="0"/>
              <a:t>Under age 65</a:t>
            </a:r>
          </a:p>
          <a:p>
            <a:pPr lvl="1"/>
            <a:r>
              <a:rPr lang="en-US" sz="2400" dirty="0"/>
              <a:t>Live in Alabama</a:t>
            </a:r>
          </a:p>
          <a:p>
            <a:pPr lvl="1"/>
            <a:r>
              <a:rPr lang="en-US" sz="2400" dirty="0"/>
              <a:t>Legally in the U.S.</a:t>
            </a:r>
          </a:p>
          <a:p>
            <a:pPr lvl="1"/>
            <a:r>
              <a:rPr lang="en-US" sz="2400" dirty="0"/>
              <a:t>Documentation of Breast Cancer</a:t>
            </a:r>
          </a:p>
          <a:p>
            <a:pPr lvl="1"/>
            <a:r>
              <a:rPr lang="en-US" sz="2400" dirty="0"/>
              <a:t>Documentation of Pre- or Invasive Cervical Cancer</a:t>
            </a:r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25" y="567020"/>
            <a:ext cx="6850076" cy="13208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Medical Advisory 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28312"/>
              </p:ext>
            </p:extLst>
          </p:nvPr>
        </p:nvGraphicFramePr>
        <p:xfrm>
          <a:off x="685800" y="1447800"/>
          <a:ext cx="3048000" cy="4872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25277455"/>
                    </a:ext>
                  </a:extLst>
                </a:gridCol>
              </a:tblGrid>
              <a:tr h="23187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Warner Huh,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AL Birmingham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O’Neil Cancer Center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Donna Lynn Dyess,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Breast Surgeon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80978"/>
                  </a:ext>
                </a:extLst>
              </a:tr>
              <a:tr h="1024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Jennifer Young Pierce,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63955"/>
                  </a:ext>
                </a:extLst>
              </a:tr>
              <a:tr h="6704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Stephen Varner,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Obstetrics/Gynecology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7566"/>
                  </a:ext>
                </a:extLst>
              </a:tr>
              <a:tr h="210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603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44263"/>
              </p:ext>
            </p:extLst>
          </p:nvPr>
        </p:nvGraphicFramePr>
        <p:xfrm>
          <a:off x="4191000" y="1236381"/>
          <a:ext cx="3200400" cy="3816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428937430"/>
                    </a:ext>
                  </a:extLst>
                </a:gridCol>
              </a:tblGrid>
              <a:tr h="169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81979"/>
                  </a:ext>
                </a:extLst>
              </a:tr>
              <a:tr h="2113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Gary Pugh,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Kaye Melnick, MSN, RN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Chief Nursing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58908"/>
                  </a:ext>
                </a:extLst>
              </a:tr>
              <a:tr h="86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Trina Simmons, NP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 Practitioner Director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002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68" y="6023893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/>
          <a:lstStyle/>
          <a:p>
            <a:pPr algn="ctr"/>
            <a:r>
              <a:rPr lang="en-US" dirty="0"/>
              <a:t>ABC Regional Data: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D6B51-0A62-4527-B2B2-0710E050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r>
              <a:rPr lang="en-US" sz="2400" dirty="0"/>
              <a:t>Choctaw</a:t>
            </a:r>
          </a:p>
          <a:p>
            <a:r>
              <a:rPr lang="en-US" sz="2400" dirty="0"/>
              <a:t>Dallas</a:t>
            </a:r>
          </a:p>
          <a:p>
            <a:r>
              <a:rPr lang="en-US" sz="2400" dirty="0"/>
              <a:t>Marengo</a:t>
            </a:r>
          </a:p>
          <a:p>
            <a:r>
              <a:rPr lang="en-US" sz="2400" dirty="0"/>
              <a:t>Wilcox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4895"/>
            <a:ext cx="6477000" cy="143044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Screened by ABCCEDP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Alabama 2018 - 2022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871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Eligible: Women who have no insurance and with an income of &lt;= 250% of federal poverty level and 40-64 of 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B30D4-8071-4B6B-97C8-9D74222E3D02}"/>
              </a:ext>
            </a:extLst>
          </p:cNvPr>
          <p:cNvSpPr txBox="1"/>
          <p:nvPr/>
        </p:nvSpPr>
        <p:spPr>
          <a:xfrm>
            <a:off x="2286000" y="5900958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62,621 women ABC Eligible</a:t>
            </a: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2F7DAC-0637-4686-B3EF-52054164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19222"/>
              </p:ext>
            </p:extLst>
          </p:nvPr>
        </p:nvGraphicFramePr>
        <p:xfrm>
          <a:off x="381000" y="1981200"/>
          <a:ext cx="7010400" cy="407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2758FA-4133-4389-8FC9-90DB61EE2821}"/>
              </a:ext>
            </a:extLst>
          </p:cNvPr>
          <p:cNvSpPr txBox="1"/>
          <p:nvPr/>
        </p:nvSpPr>
        <p:spPr>
          <a:xfrm>
            <a:off x="5410200" y="1676400"/>
            <a:ext cx="21145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Total Screened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Breast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Cervical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3B5D7-E6D6-4428-BEDA-9DC1799D660C}"/>
              </a:ext>
            </a:extLst>
          </p:cNvPr>
          <p:cNvSpPr/>
          <p:nvPr/>
        </p:nvSpPr>
        <p:spPr>
          <a:xfrm>
            <a:off x="5370897" y="1799924"/>
            <a:ext cx="77803" cy="8725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DF2CF-FCFD-4F17-98DE-382EBD0AD360}"/>
              </a:ext>
            </a:extLst>
          </p:cNvPr>
          <p:cNvSpPr/>
          <p:nvPr/>
        </p:nvSpPr>
        <p:spPr>
          <a:xfrm>
            <a:off x="5370097" y="2000450"/>
            <a:ext cx="77803" cy="87258"/>
          </a:xfrm>
          <a:prstGeom prst="rect">
            <a:avLst/>
          </a:prstGeom>
          <a:solidFill>
            <a:srgbClr val="F488BE"/>
          </a:solidFill>
          <a:ln>
            <a:solidFill>
              <a:srgbClr val="F48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6E955-CBE2-4914-BD68-B7F233EB2793}"/>
              </a:ext>
            </a:extLst>
          </p:cNvPr>
          <p:cNvSpPr/>
          <p:nvPr/>
        </p:nvSpPr>
        <p:spPr>
          <a:xfrm>
            <a:off x="5370097" y="2191350"/>
            <a:ext cx="77803" cy="872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86B0C2-68E9-4BC1-8165-356EA1DA7457}"/>
              </a:ext>
            </a:extLst>
          </p:cNvPr>
          <p:cNvSpPr/>
          <p:nvPr/>
        </p:nvSpPr>
        <p:spPr>
          <a:xfrm>
            <a:off x="6019800" y="5181600"/>
            <a:ext cx="1219200" cy="948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36" y="271899"/>
            <a:ext cx="7924800" cy="125210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Cervical Cancer Screening </a:t>
            </a:r>
            <a:br>
              <a:rPr lang="en-US" sz="3200" dirty="0"/>
            </a:br>
            <a:r>
              <a:rPr lang="en-US" sz="3200" dirty="0"/>
              <a:t>2018 -2022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01A88-77FE-4CFB-95D2-45C27920B1C6}"/>
              </a:ext>
            </a:extLst>
          </p:cNvPr>
          <p:cNvSpPr txBox="1"/>
          <p:nvPr/>
        </p:nvSpPr>
        <p:spPr>
          <a:xfrm>
            <a:off x="457200" y="627832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2.25% of State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D110AD-A943-4E83-99F5-70C13C81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752322"/>
              </p:ext>
            </p:extLst>
          </p:nvPr>
        </p:nvGraphicFramePr>
        <p:xfrm>
          <a:off x="76200" y="15240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D799594-AF28-4B8E-83D9-2B8813BFD632}"/>
              </a:ext>
            </a:extLst>
          </p:cNvPr>
          <p:cNvSpPr/>
          <p:nvPr/>
        </p:nvSpPr>
        <p:spPr>
          <a:xfrm>
            <a:off x="5638800" y="2776100"/>
            <a:ext cx="1600200" cy="28626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143F8-0B28-43E9-8907-7DD08A7EBB03}"/>
              </a:ext>
            </a:extLst>
          </p:cNvPr>
          <p:cNvSpPr txBox="1"/>
          <p:nvPr/>
        </p:nvSpPr>
        <p:spPr>
          <a:xfrm>
            <a:off x="5381625" y="1590235"/>
            <a:ext cx="211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Dallas County: 45%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Marengo County: 31%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Wilcox County: 7%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Choctaw County: 17%</a:t>
            </a:r>
          </a:p>
        </p:txBody>
      </p:sp>
    </p:spTree>
    <p:extLst>
      <p:ext uri="{BB962C8B-B14F-4D97-AF65-F5344CB8AC3E}">
        <p14:creationId xmlns:p14="http://schemas.microsoft.com/office/powerpoint/2010/main" val="268613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 is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HPV Vaccination</a:t>
            </a:r>
          </a:p>
          <a:p>
            <a:r>
              <a:rPr lang="en-US" sz="2400" dirty="0"/>
              <a:t>Cervical Cancer Screening</a:t>
            </a:r>
          </a:p>
          <a:p>
            <a:r>
              <a:rPr lang="en-US" sz="2400" dirty="0"/>
              <a:t>Appropriate Follow-up</a:t>
            </a:r>
          </a:p>
          <a:p>
            <a:r>
              <a:rPr lang="en-US" sz="2400" dirty="0"/>
              <a:t>Timely Treatment</a:t>
            </a:r>
          </a:p>
        </p:txBody>
      </p:sp>
    </p:spTree>
    <p:extLst>
      <p:ext uri="{BB962C8B-B14F-4D97-AF65-F5344CB8AC3E}">
        <p14:creationId xmlns:p14="http://schemas.microsoft.com/office/powerpoint/2010/main" val="318077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0266"/>
            <a:ext cx="7173687" cy="103796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Cervical Cancer &amp; Pre-Cancer Detected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2018 - 2022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67BB91-2EDE-4C1E-8525-A73EFA1B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22084"/>
              </p:ext>
            </p:extLst>
          </p:nvPr>
        </p:nvGraphicFramePr>
        <p:xfrm>
          <a:off x="380997" y="1164218"/>
          <a:ext cx="6945090" cy="348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490">
                  <a:extLst>
                    <a:ext uri="{9D8B030D-6E8A-4147-A177-3AD203B41FA5}">
                      <a16:colId xmlns:a16="http://schemas.microsoft.com/office/drawing/2014/main" val="1411764390"/>
                    </a:ext>
                  </a:extLst>
                </a:gridCol>
                <a:gridCol w="1537525">
                  <a:extLst>
                    <a:ext uri="{9D8B030D-6E8A-4147-A177-3AD203B41FA5}">
                      <a16:colId xmlns:a16="http://schemas.microsoft.com/office/drawing/2014/main" val="750448588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3117993910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1160350465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2411937138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3392157205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1037660277"/>
                    </a:ext>
                  </a:extLst>
                </a:gridCol>
              </a:tblGrid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355402454"/>
                  </a:ext>
                </a:extLst>
              </a:tr>
              <a:tr h="257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Dallas</a:t>
                      </a: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780652522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242079358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Marengo</a:t>
                      </a: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284570005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85953280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Wilcox</a:t>
                      </a: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72946186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907918989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Choctaw</a:t>
                      </a: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96829768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4062047244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100725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Alabama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26095002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540373564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% 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696987217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% 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1.20%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3.58%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3.67%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2.19%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2.66%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45362497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30A963C-E7DF-4716-90B5-C1C96F214FF9}"/>
              </a:ext>
            </a:extLst>
          </p:cNvPr>
          <p:cNvSpPr/>
          <p:nvPr/>
        </p:nvSpPr>
        <p:spPr>
          <a:xfrm>
            <a:off x="6324600" y="998625"/>
            <a:ext cx="1219200" cy="4030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2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4120-8A36-4049-A0E9-EB324E36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Colposcopies in the Region vs Alabama: 2022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1953" y="5791200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Alabama:	 	762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3631E4-DAF9-4C9E-A538-6DB61633D50C}"/>
              </a:ext>
            </a:extLst>
          </p:cNvPr>
          <p:cNvSpPr txBox="1"/>
          <p:nvPr/>
        </p:nvSpPr>
        <p:spPr>
          <a:xfrm>
            <a:off x="914400" y="2121748"/>
            <a:ext cx="4267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Dallas CHD					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59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1628"/>
            <a:ext cx="7239000" cy="13685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 Cancer </a:t>
            </a:r>
            <a:r>
              <a:rPr lang="en-US" dirty="0"/>
              <a:t>Screening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2018 -2022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EB35A1-D5EC-457C-BCA4-E60AD4A6767C}"/>
              </a:ext>
            </a:extLst>
          </p:cNvPr>
          <p:cNvSpPr/>
          <p:nvPr/>
        </p:nvSpPr>
        <p:spPr>
          <a:xfrm>
            <a:off x="5715000" y="2282487"/>
            <a:ext cx="1905000" cy="32849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472E3A2-0B9A-4B9B-B090-2F8397523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992446"/>
              </p:ext>
            </p:extLst>
          </p:nvPr>
        </p:nvGraphicFramePr>
        <p:xfrm>
          <a:off x="0" y="2074536"/>
          <a:ext cx="7620000" cy="388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B9098A-FA69-47AA-8D36-794FAD8F8D36}"/>
              </a:ext>
            </a:extLst>
          </p:cNvPr>
          <p:cNvSpPr txBox="1"/>
          <p:nvPr/>
        </p:nvSpPr>
        <p:spPr>
          <a:xfrm>
            <a:off x="457200" y="598837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9% of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4BF53-94C4-4E01-A39A-5FDD25EFFF37}"/>
              </a:ext>
            </a:extLst>
          </p:cNvPr>
          <p:cNvSpPr txBox="1"/>
          <p:nvPr/>
        </p:nvSpPr>
        <p:spPr>
          <a:xfrm>
            <a:off x="5029200" y="1332492"/>
            <a:ext cx="211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Dallas County: 57%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Marengo County: 17%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Wilcox County: 14%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Choctaw County: 12%</a:t>
            </a:r>
          </a:p>
        </p:txBody>
      </p:sp>
    </p:spTree>
    <p:extLst>
      <p:ext uri="{BB962C8B-B14F-4D97-AF65-F5344CB8AC3E}">
        <p14:creationId xmlns:p14="http://schemas.microsoft.com/office/powerpoint/2010/main" val="1621139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162801" cy="1371600"/>
          </a:xfrm>
        </p:spPr>
        <p:txBody>
          <a:bodyPr/>
          <a:lstStyle/>
          <a:p>
            <a:r>
              <a:rPr lang="en-US" dirty="0"/>
              <a:t>Breast Cancer Cases Detected </a:t>
            </a:r>
            <a:br>
              <a:rPr lang="en-US" dirty="0"/>
            </a:br>
            <a:r>
              <a:rPr lang="en-US" dirty="0"/>
              <a:t>2018-2022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CD518CD-8451-48E3-9087-468EC5623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340200"/>
              </p:ext>
            </p:extLst>
          </p:nvPr>
        </p:nvGraphicFramePr>
        <p:xfrm>
          <a:off x="661987" y="1570430"/>
          <a:ext cx="63484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135345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0667273"/>
                    </a:ext>
                  </a:extLst>
                </a:gridCol>
                <a:gridCol w="964407">
                  <a:extLst>
                    <a:ext uri="{9D8B030D-6E8A-4147-A177-3AD203B41FA5}">
                      <a16:colId xmlns:a16="http://schemas.microsoft.com/office/drawing/2014/main" val="733564025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1717142848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2837504289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1211910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53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74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Marengo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44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Wilcox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30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Choctaw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34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84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84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27420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74A1B14-2745-4C94-89B3-61C70488F137}"/>
              </a:ext>
            </a:extLst>
          </p:cNvPr>
          <p:cNvSpPr/>
          <p:nvPr/>
        </p:nvSpPr>
        <p:spPr>
          <a:xfrm>
            <a:off x="5867400" y="1295401"/>
            <a:ext cx="1295399" cy="3581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C6D4-11D7-49B3-BB7C-292567E6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Department of Public Health and Colposcopies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825A-0E55-421C-9DC7-164BED13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705600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Nurse Practitioners (NP) certified for colposcopy</a:t>
            </a:r>
          </a:p>
          <a:p>
            <a:r>
              <a:rPr lang="en-US" sz="2400" dirty="0"/>
              <a:t>NPs supported by Medical Officer for Family Health Services</a:t>
            </a:r>
          </a:p>
          <a:p>
            <a:r>
              <a:rPr lang="en-US" sz="2400" dirty="0"/>
              <a:t>One NP per six Districts</a:t>
            </a:r>
          </a:p>
          <a:p>
            <a:r>
              <a:rPr lang="en-US" sz="2400" dirty="0"/>
              <a:t>Travel to health departments within Districts to provide colposcopy statewide</a:t>
            </a:r>
          </a:p>
          <a:p>
            <a:r>
              <a:rPr lang="en-US" sz="2400" dirty="0"/>
              <a:t>823 performed this FY (Last FY 23)</a:t>
            </a:r>
          </a:p>
          <a:p>
            <a:r>
              <a:rPr lang="en-US" sz="2400" dirty="0"/>
              <a:t>72% Show rate</a:t>
            </a:r>
          </a:p>
          <a:p>
            <a:r>
              <a:rPr lang="en-US" sz="2400" dirty="0"/>
              <a:t>24% High grade result</a:t>
            </a:r>
          </a:p>
        </p:txBody>
      </p:sp>
    </p:spTree>
    <p:extLst>
      <p:ext uri="{BB962C8B-B14F-4D97-AF65-F5344CB8AC3E}">
        <p14:creationId xmlns:p14="http://schemas.microsoft.com/office/powerpoint/2010/main" val="244536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68655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8D7FF-9DF3-4E3D-9AAA-6DEF6870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6438900" cy="4663224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95311FF-1A83-4276-91DC-144DBBB65E45}"/>
              </a:ext>
            </a:extLst>
          </p:cNvPr>
          <p:cNvSpPr/>
          <p:nvPr/>
        </p:nvSpPr>
        <p:spPr>
          <a:xfrm>
            <a:off x="604582" y="1687876"/>
            <a:ext cx="3187772" cy="1864076"/>
          </a:xfrm>
          <a:custGeom>
            <a:avLst/>
            <a:gdLst>
              <a:gd name="connsiteX0" fmla="*/ 59561 w 3187772"/>
              <a:gd name="connsiteY0" fmla="*/ 756941 h 1864076"/>
              <a:gd name="connsiteX1" fmla="*/ 107687 w 3187772"/>
              <a:gd name="connsiteY1" fmla="*/ 737690 h 1864076"/>
              <a:gd name="connsiteX2" fmla="*/ 117313 w 3187772"/>
              <a:gd name="connsiteY2" fmla="*/ 708815 h 1864076"/>
              <a:gd name="connsiteX3" fmla="*/ 271317 w 3187772"/>
              <a:gd name="connsiteY3" fmla="*/ 651063 h 1864076"/>
              <a:gd name="connsiteX4" fmla="*/ 309818 w 3187772"/>
              <a:gd name="connsiteY4" fmla="*/ 622187 h 1864076"/>
              <a:gd name="connsiteX5" fmla="*/ 338694 w 3187772"/>
              <a:gd name="connsiteY5" fmla="*/ 612562 h 1864076"/>
              <a:gd name="connsiteX6" fmla="*/ 386820 w 3187772"/>
              <a:gd name="connsiteY6" fmla="*/ 593311 h 1864076"/>
              <a:gd name="connsiteX7" fmla="*/ 454197 w 3187772"/>
              <a:gd name="connsiteY7" fmla="*/ 554810 h 1864076"/>
              <a:gd name="connsiteX8" fmla="*/ 492698 w 3187772"/>
              <a:gd name="connsiteY8" fmla="*/ 525935 h 1864076"/>
              <a:gd name="connsiteX9" fmla="*/ 560075 w 3187772"/>
              <a:gd name="connsiteY9" fmla="*/ 497059 h 1864076"/>
              <a:gd name="connsiteX10" fmla="*/ 665953 w 3187772"/>
              <a:gd name="connsiteY10" fmla="*/ 439307 h 1864076"/>
              <a:gd name="connsiteX11" fmla="*/ 839207 w 3187772"/>
              <a:gd name="connsiteY11" fmla="*/ 362305 h 1864076"/>
              <a:gd name="connsiteX12" fmla="*/ 916210 w 3187772"/>
              <a:gd name="connsiteY12" fmla="*/ 343055 h 1864076"/>
              <a:gd name="connsiteX13" fmla="*/ 964336 w 3187772"/>
              <a:gd name="connsiteY13" fmla="*/ 333429 h 1864076"/>
              <a:gd name="connsiteX14" fmla="*/ 1099090 w 3187772"/>
              <a:gd name="connsiteY14" fmla="*/ 275678 h 1864076"/>
              <a:gd name="connsiteX15" fmla="*/ 1224218 w 3187772"/>
              <a:gd name="connsiteY15" fmla="*/ 227551 h 1864076"/>
              <a:gd name="connsiteX16" fmla="*/ 1358972 w 3187772"/>
              <a:gd name="connsiteY16" fmla="*/ 189050 h 1864076"/>
              <a:gd name="connsiteX17" fmla="*/ 1435974 w 3187772"/>
              <a:gd name="connsiteY17" fmla="*/ 160175 h 1864076"/>
              <a:gd name="connsiteX18" fmla="*/ 1532226 w 3187772"/>
              <a:gd name="connsiteY18" fmla="*/ 150549 h 1864076"/>
              <a:gd name="connsiteX19" fmla="*/ 1628479 w 3187772"/>
              <a:gd name="connsiteY19" fmla="*/ 131299 h 1864076"/>
              <a:gd name="connsiteX20" fmla="*/ 1705481 w 3187772"/>
              <a:gd name="connsiteY20" fmla="*/ 121673 h 1864076"/>
              <a:gd name="connsiteX21" fmla="*/ 1772858 w 3187772"/>
              <a:gd name="connsiteY21" fmla="*/ 102423 h 1864076"/>
              <a:gd name="connsiteX22" fmla="*/ 1926862 w 3187772"/>
              <a:gd name="connsiteY22" fmla="*/ 73547 h 1864076"/>
              <a:gd name="connsiteX23" fmla="*/ 2023115 w 3187772"/>
              <a:gd name="connsiteY23" fmla="*/ 44671 h 1864076"/>
              <a:gd name="connsiteX24" fmla="*/ 2359999 w 3187772"/>
              <a:gd name="connsiteY24" fmla="*/ 15796 h 1864076"/>
              <a:gd name="connsiteX25" fmla="*/ 2475502 w 3187772"/>
              <a:gd name="connsiteY25" fmla="*/ 6170 h 1864076"/>
              <a:gd name="connsiteX26" fmla="*/ 3014517 w 3187772"/>
              <a:gd name="connsiteY26" fmla="*/ 54297 h 1864076"/>
              <a:gd name="connsiteX27" fmla="*/ 3091519 w 3187772"/>
              <a:gd name="connsiteY27" fmla="*/ 102423 h 1864076"/>
              <a:gd name="connsiteX28" fmla="*/ 3187772 w 3187772"/>
              <a:gd name="connsiteY28" fmla="*/ 420057 h 1864076"/>
              <a:gd name="connsiteX29" fmla="*/ 3168521 w 3187772"/>
              <a:gd name="connsiteY29" fmla="*/ 978322 h 1864076"/>
              <a:gd name="connsiteX30" fmla="*/ 3158896 w 3187772"/>
              <a:gd name="connsiteY30" fmla="*/ 1026448 h 1864076"/>
              <a:gd name="connsiteX31" fmla="*/ 3139645 w 3187772"/>
              <a:gd name="connsiteY31" fmla="*/ 1074575 h 1864076"/>
              <a:gd name="connsiteX32" fmla="*/ 3130020 w 3187772"/>
              <a:gd name="connsiteY32" fmla="*/ 1122701 h 1864076"/>
              <a:gd name="connsiteX33" fmla="*/ 3110770 w 3187772"/>
              <a:gd name="connsiteY33" fmla="*/ 1161202 h 1864076"/>
              <a:gd name="connsiteX34" fmla="*/ 3101144 w 3187772"/>
              <a:gd name="connsiteY34" fmla="*/ 1190078 h 1864076"/>
              <a:gd name="connsiteX35" fmla="*/ 3081894 w 3187772"/>
              <a:gd name="connsiteY35" fmla="*/ 1228579 h 1864076"/>
              <a:gd name="connsiteX36" fmla="*/ 3062643 w 3187772"/>
              <a:gd name="connsiteY36" fmla="*/ 1286330 h 1864076"/>
              <a:gd name="connsiteX37" fmla="*/ 3014517 w 3187772"/>
              <a:gd name="connsiteY37" fmla="*/ 1344082 h 1864076"/>
              <a:gd name="connsiteX38" fmla="*/ 3004892 w 3187772"/>
              <a:gd name="connsiteY38" fmla="*/ 1372958 h 1864076"/>
              <a:gd name="connsiteX39" fmla="*/ 2956765 w 3187772"/>
              <a:gd name="connsiteY39" fmla="*/ 1440335 h 1864076"/>
              <a:gd name="connsiteX40" fmla="*/ 2889389 w 3187772"/>
              <a:gd name="connsiteY40" fmla="*/ 1498086 h 1864076"/>
              <a:gd name="connsiteX41" fmla="*/ 2822012 w 3187772"/>
              <a:gd name="connsiteY41" fmla="*/ 1565463 h 1864076"/>
              <a:gd name="connsiteX42" fmla="*/ 2475502 w 3187772"/>
              <a:gd name="connsiteY42" fmla="*/ 1623215 h 1864076"/>
              <a:gd name="connsiteX43" fmla="*/ 2311873 w 3187772"/>
              <a:gd name="connsiteY43" fmla="*/ 1632840 h 1864076"/>
              <a:gd name="connsiteX44" fmla="*/ 2003864 w 3187772"/>
              <a:gd name="connsiteY44" fmla="*/ 1700217 h 1864076"/>
              <a:gd name="connsiteX45" fmla="*/ 1811359 w 3187772"/>
              <a:gd name="connsiteY45" fmla="*/ 1748343 h 1864076"/>
              <a:gd name="connsiteX46" fmla="*/ 1676605 w 3187772"/>
              <a:gd name="connsiteY46" fmla="*/ 1767593 h 1864076"/>
              <a:gd name="connsiteX47" fmla="*/ 1320471 w 3187772"/>
              <a:gd name="connsiteY47" fmla="*/ 1796469 h 1864076"/>
              <a:gd name="connsiteX48" fmla="*/ 1185717 w 3187772"/>
              <a:gd name="connsiteY48" fmla="*/ 1806095 h 1864076"/>
              <a:gd name="connsiteX49" fmla="*/ 771831 w 3187772"/>
              <a:gd name="connsiteY49" fmla="*/ 1825345 h 1864076"/>
              <a:gd name="connsiteX50" fmla="*/ 588951 w 3187772"/>
              <a:gd name="connsiteY50" fmla="*/ 1834970 h 1864076"/>
              <a:gd name="connsiteX51" fmla="*/ 261692 w 3187772"/>
              <a:gd name="connsiteY51" fmla="*/ 1863846 h 1864076"/>
              <a:gd name="connsiteX52" fmla="*/ 30685 w 3187772"/>
              <a:gd name="connsiteY52" fmla="*/ 1844596 h 1864076"/>
              <a:gd name="connsiteX53" fmla="*/ 11435 w 3187772"/>
              <a:gd name="connsiteY53" fmla="*/ 1777219 h 1864076"/>
              <a:gd name="connsiteX54" fmla="*/ 21060 w 3187772"/>
              <a:gd name="connsiteY54" fmla="*/ 1334457 h 1864076"/>
              <a:gd name="connsiteX55" fmla="*/ 49936 w 3187772"/>
              <a:gd name="connsiteY55" fmla="*/ 1190078 h 1864076"/>
              <a:gd name="connsiteX56" fmla="*/ 78812 w 3187772"/>
              <a:gd name="connsiteY56" fmla="*/ 1064949 h 1864076"/>
              <a:gd name="connsiteX57" fmla="*/ 88437 w 3187772"/>
              <a:gd name="connsiteY57" fmla="*/ 1007198 h 1864076"/>
              <a:gd name="connsiteX58" fmla="*/ 107687 w 3187772"/>
              <a:gd name="connsiteY58" fmla="*/ 920570 h 1864076"/>
              <a:gd name="connsiteX59" fmla="*/ 59561 w 3187772"/>
              <a:gd name="connsiteY59" fmla="*/ 756941 h 186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87772" h="1864076">
                <a:moveTo>
                  <a:pt x="59561" y="756941"/>
                </a:moveTo>
                <a:cubicBezTo>
                  <a:pt x="59561" y="726461"/>
                  <a:pt x="94414" y="748751"/>
                  <a:pt x="107687" y="737690"/>
                </a:cubicBezTo>
                <a:cubicBezTo>
                  <a:pt x="115481" y="731195"/>
                  <a:pt x="109108" y="714782"/>
                  <a:pt x="117313" y="708815"/>
                </a:cubicBezTo>
                <a:cubicBezTo>
                  <a:pt x="184926" y="659642"/>
                  <a:pt x="203260" y="662405"/>
                  <a:pt x="271317" y="651063"/>
                </a:cubicBezTo>
                <a:cubicBezTo>
                  <a:pt x="284151" y="641438"/>
                  <a:pt x="295890" y="630146"/>
                  <a:pt x="309818" y="622187"/>
                </a:cubicBezTo>
                <a:cubicBezTo>
                  <a:pt x="318627" y="617153"/>
                  <a:pt x="329194" y="616125"/>
                  <a:pt x="338694" y="612562"/>
                </a:cubicBezTo>
                <a:cubicBezTo>
                  <a:pt x="354872" y="606495"/>
                  <a:pt x="370778" y="599728"/>
                  <a:pt x="386820" y="593311"/>
                </a:cubicBezTo>
                <a:cubicBezTo>
                  <a:pt x="424884" y="536218"/>
                  <a:pt x="380956" y="587362"/>
                  <a:pt x="454197" y="554810"/>
                </a:cubicBezTo>
                <a:cubicBezTo>
                  <a:pt x="468856" y="548295"/>
                  <a:pt x="479094" y="534437"/>
                  <a:pt x="492698" y="525935"/>
                </a:cubicBezTo>
                <a:cubicBezTo>
                  <a:pt x="519887" y="508942"/>
                  <a:pt x="532002" y="506416"/>
                  <a:pt x="560075" y="497059"/>
                </a:cubicBezTo>
                <a:cubicBezTo>
                  <a:pt x="651485" y="423930"/>
                  <a:pt x="561609" y="486737"/>
                  <a:pt x="665953" y="439307"/>
                </a:cubicBezTo>
                <a:cubicBezTo>
                  <a:pt x="774582" y="389929"/>
                  <a:pt x="643627" y="411198"/>
                  <a:pt x="839207" y="362305"/>
                </a:cubicBezTo>
                <a:lnTo>
                  <a:pt x="916210" y="343055"/>
                </a:lnTo>
                <a:cubicBezTo>
                  <a:pt x="932151" y="339376"/>
                  <a:pt x="948700" y="338240"/>
                  <a:pt x="964336" y="333429"/>
                </a:cubicBezTo>
                <a:cubicBezTo>
                  <a:pt x="1076771" y="298833"/>
                  <a:pt x="1004822" y="315370"/>
                  <a:pt x="1099090" y="275678"/>
                </a:cubicBezTo>
                <a:cubicBezTo>
                  <a:pt x="1140276" y="258336"/>
                  <a:pt x="1181249" y="239828"/>
                  <a:pt x="1224218" y="227551"/>
                </a:cubicBezTo>
                <a:cubicBezTo>
                  <a:pt x="1269136" y="214717"/>
                  <a:pt x="1315231" y="205453"/>
                  <a:pt x="1358972" y="189050"/>
                </a:cubicBezTo>
                <a:cubicBezTo>
                  <a:pt x="1384639" y="179425"/>
                  <a:pt x="1409214" y="166122"/>
                  <a:pt x="1435974" y="160175"/>
                </a:cubicBezTo>
                <a:cubicBezTo>
                  <a:pt x="1467450" y="153180"/>
                  <a:pt x="1500339" y="155332"/>
                  <a:pt x="1532226" y="150549"/>
                </a:cubicBezTo>
                <a:cubicBezTo>
                  <a:pt x="1564584" y="145695"/>
                  <a:pt x="1596205" y="136678"/>
                  <a:pt x="1628479" y="131299"/>
                </a:cubicBezTo>
                <a:cubicBezTo>
                  <a:pt x="1653994" y="127046"/>
                  <a:pt x="1679814" y="124882"/>
                  <a:pt x="1705481" y="121673"/>
                </a:cubicBezTo>
                <a:cubicBezTo>
                  <a:pt x="1727940" y="115256"/>
                  <a:pt x="1750019" y="107317"/>
                  <a:pt x="1772858" y="102423"/>
                </a:cubicBezTo>
                <a:cubicBezTo>
                  <a:pt x="1940897" y="66416"/>
                  <a:pt x="1725021" y="126664"/>
                  <a:pt x="1926862" y="73547"/>
                </a:cubicBezTo>
                <a:cubicBezTo>
                  <a:pt x="1959256" y="65022"/>
                  <a:pt x="1989912" y="49098"/>
                  <a:pt x="2023115" y="44671"/>
                </a:cubicBezTo>
                <a:cubicBezTo>
                  <a:pt x="2134833" y="29775"/>
                  <a:pt x="2247699" y="25353"/>
                  <a:pt x="2359999" y="15796"/>
                </a:cubicBezTo>
                <a:lnTo>
                  <a:pt x="2475502" y="6170"/>
                </a:lnTo>
                <a:cubicBezTo>
                  <a:pt x="2681188" y="14566"/>
                  <a:pt x="2847611" y="-34719"/>
                  <a:pt x="3014517" y="54297"/>
                </a:cubicBezTo>
                <a:cubicBezTo>
                  <a:pt x="3041224" y="68541"/>
                  <a:pt x="3065852" y="86381"/>
                  <a:pt x="3091519" y="102423"/>
                </a:cubicBezTo>
                <a:cubicBezTo>
                  <a:pt x="3199716" y="318819"/>
                  <a:pt x="3173851" y="211253"/>
                  <a:pt x="3187772" y="420057"/>
                </a:cubicBezTo>
                <a:cubicBezTo>
                  <a:pt x="3181355" y="606145"/>
                  <a:pt x="3177378" y="792334"/>
                  <a:pt x="3168521" y="978322"/>
                </a:cubicBezTo>
                <a:cubicBezTo>
                  <a:pt x="3167743" y="994663"/>
                  <a:pt x="3163597" y="1010778"/>
                  <a:pt x="3158896" y="1026448"/>
                </a:cubicBezTo>
                <a:cubicBezTo>
                  <a:pt x="3153931" y="1042997"/>
                  <a:pt x="3146062" y="1058533"/>
                  <a:pt x="3139645" y="1074575"/>
                </a:cubicBezTo>
                <a:cubicBezTo>
                  <a:pt x="3136437" y="1090617"/>
                  <a:pt x="3135193" y="1107181"/>
                  <a:pt x="3130020" y="1122701"/>
                </a:cubicBezTo>
                <a:cubicBezTo>
                  <a:pt x="3125483" y="1136313"/>
                  <a:pt x="3116422" y="1148014"/>
                  <a:pt x="3110770" y="1161202"/>
                </a:cubicBezTo>
                <a:cubicBezTo>
                  <a:pt x="3106773" y="1170528"/>
                  <a:pt x="3105141" y="1180752"/>
                  <a:pt x="3101144" y="1190078"/>
                </a:cubicBezTo>
                <a:cubicBezTo>
                  <a:pt x="3095492" y="1203266"/>
                  <a:pt x="3087223" y="1215257"/>
                  <a:pt x="3081894" y="1228579"/>
                </a:cubicBezTo>
                <a:cubicBezTo>
                  <a:pt x="3074358" y="1247419"/>
                  <a:pt x="3076991" y="1271982"/>
                  <a:pt x="3062643" y="1286330"/>
                </a:cubicBezTo>
                <a:cubicBezTo>
                  <a:pt x="3041355" y="1307618"/>
                  <a:pt x="3027918" y="1317280"/>
                  <a:pt x="3014517" y="1344082"/>
                </a:cubicBezTo>
                <a:cubicBezTo>
                  <a:pt x="3009980" y="1353157"/>
                  <a:pt x="3009429" y="1363883"/>
                  <a:pt x="3004892" y="1372958"/>
                </a:cubicBezTo>
                <a:cubicBezTo>
                  <a:pt x="2998800" y="1385141"/>
                  <a:pt x="2961991" y="1434238"/>
                  <a:pt x="2956765" y="1440335"/>
                </a:cubicBezTo>
                <a:cubicBezTo>
                  <a:pt x="2916689" y="1487091"/>
                  <a:pt x="2938612" y="1453338"/>
                  <a:pt x="2889389" y="1498086"/>
                </a:cubicBezTo>
                <a:cubicBezTo>
                  <a:pt x="2865887" y="1519451"/>
                  <a:pt x="2853157" y="1559234"/>
                  <a:pt x="2822012" y="1565463"/>
                </a:cubicBezTo>
                <a:cubicBezTo>
                  <a:pt x="2718510" y="1586164"/>
                  <a:pt x="2576982" y="1617246"/>
                  <a:pt x="2475502" y="1623215"/>
                </a:cubicBezTo>
                <a:lnTo>
                  <a:pt x="2311873" y="1632840"/>
                </a:lnTo>
                <a:cubicBezTo>
                  <a:pt x="2103625" y="1695315"/>
                  <a:pt x="2341268" y="1627917"/>
                  <a:pt x="2003864" y="1700217"/>
                </a:cubicBezTo>
                <a:cubicBezTo>
                  <a:pt x="1939189" y="1714076"/>
                  <a:pt x="1876143" y="1735005"/>
                  <a:pt x="1811359" y="1748343"/>
                </a:cubicBezTo>
                <a:cubicBezTo>
                  <a:pt x="1766917" y="1757493"/>
                  <a:pt x="1721629" y="1761965"/>
                  <a:pt x="1676605" y="1767593"/>
                </a:cubicBezTo>
                <a:cubicBezTo>
                  <a:pt x="1464715" y="1794079"/>
                  <a:pt x="1538228" y="1783271"/>
                  <a:pt x="1320471" y="1796469"/>
                </a:cubicBezTo>
                <a:cubicBezTo>
                  <a:pt x="1275521" y="1799193"/>
                  <a:pt x="1230687" y="1803728"/>
                  <a:pt x="1185717" y="1806095"/>
                </a:cubicBezTo>
                <a:lnTo>
                  <a:pt x="771831" y="1825345"/>
                </a:lnTo>
                <a:lnTo>
                  <a:pt x="588951" y="1834970"/>
                </a:lnTo>
                <a:cubicBezTo>
                  <a:pt x="484837" y="1847984"/>
                  <a:pt x="366654" y="1866345"/>
                  <a:pt x="261692" y="1863846"/>
                </a:cubicBezTo>
                <a:cubicBezTo>
                  <a:pt x="184445" y="1862007"/>
                  <a:pt x="107687" y="1851013"/>
                  <a:pt x="30685" y="1844596"/>
                </a:cubicBezTo>
                <a:cubicBezTo>
                  <a:pt x="24268" y="1822137"/>
                  <a:pt x="16016" y="1800123"/>
                  <a:pt x="11435" y="1777219"/>
                </a:cubicBezTo>
                <a:cubicBezTo>
                  <a:pt x="-16224" y="1638921"/>
                  <a:pt x="14096" y="1443567"/>
                  <a:pt x="21060" y="1334457"/>
                </a:cubicBezTo>
                <a:cubicBezTo>
                  <a:pt x="26681" y="1246396"/>
                  <a:pt x="25859" y="1262307"/>
                  <a:pt x="49936" y="1190078"/>
                </a:cubicBezTo>
                <a:cubicBezTo>
                  <a:pt x="72278" y="1033679"/>
                  <a:pt x="43579" y="1205881"/>
                  <a:pt x="78812" y="1064949"/>
                </a:cubicBezTo>
                <a:cubicBezTo>
                  <a:pt x="83545" y="1046016"/>
                  <a:pt x="84610" y="1026335"/>
                  <a:pt x="88437" y="1007198"/>
                </a:cubicBezTo>
                <a:cubicBezTo>
                  <a:pt x="94238" y="978192"/>
                  <a:pt x="105328" y="950056"/>
                  <a:pt x="107687" y="920570"/>
                </a:cubicBezTo>
                <a:cubicBezTo>
                  <a:pt x="111781" y="869399"/>
                  <a:pt x="59561" y="787421"/>
                  <a:pt x="59561" y="75694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4388"/>
            <a:ext cx="6347714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7AD3-6B6E-408E-A032-15D1413D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001000" cy="55316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Dallas County Health Department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RHMPI - Dallas County Health Center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Marengo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Marengo County Health Department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RHMPI - Demopolis Health Center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RHMPI - Thomaston Health Center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Wilcox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Cahaba Medical Care - Camden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RHMPI - Pine Apple Health Center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RHMPI - Yellow-Bluff Camden Health Center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Wilcox County Health Department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Choctaw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Choctaw County Health Department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FPHC – Gilbertown Medical Center</a:t>
            </a:r>
          </a:p>
          <a:p>
            <a:pPr>
              <a:spcBef>
                <a:spcPts val="0"/>
              </a:spcBef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</a:pPr>
            <a:endParaRPr lang="en-US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lang="en-US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1287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F36B3-2B59-49DE-89B1-E91969E6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1752600"/>
            <a:ext cx="6114988" cy="42624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AF37013-AE64-4236-9774-37482D890B57}"/>
              </a:ext>
            </a:extLst>
          </p:cNvPr>
          <p:cNvSpPr/>
          <p:nvPr/>
        </p:nvSpPr>
        <p:spPr>
          <a:xfrm>
            <a:off x="3876614" y="3200400"/>
            <a:ext cx="161986" cy="152400"/>
          </a:xfrm>
          <a:prstGeom prst="ellipse">
            <a:avLst/>
          </a:prstGeom>
          <a:solidFill>
            <a:srgbClr val="D6A3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DA79E4-359E-45EF-AF1C-FE2A1FBC59AD}"/>
              </a:ext>
            </a:extLst>
          </p:cNvPr>
          <p:cNvSpPr/>
          <p:nvPr/>
        </p:nvSpPr>
        <p:spPr>
          <a:xfrm>
            <a:off x="774628" y="1828800"/>
            <a:ext cx="3187772" cy="1864076"/>
          </a:xfrm>
          <a:custGeom>
            <a:avLst/>
            <a:gdLst>
              <a:gd name="connsiteX0" fmla="*/ 59561 w 3187772"/>
              <a:gd name="connsiteY0" fmla="*/ 756941 h 1864076"/>
              <a:gd name="connsiteX1" fmla="*/ 107687 w 3187772"/>
              <a:gd name="connsiteY1" fmla="*/ 737690 h 1864076"/>
              <a:gd name="connsiteX2" fmla="*/ 117313 w 3187772"/>
              <a:gd name="connsiteY2" fmla="*/ 708815 h 1864076"/>
              <a:gd name="connsiteX3" fmla="*/ 271317 w 3187772"/>
              <a:gd name="connsiteY3" fmla="*/ 651063 h 1864076"/>
              <a:gd name="connsiteX4" fmla="*/ 309818 w 3187772"/>
              <a:gd name="connsiteY4" fmla="*/ 622187 h 1864076"/>
              <a:gd name="connsiteX5" fmla="*/ 338694 w 3187772"/>
              <a:gd name="connsiteY5" fmla="*/ 612562 h 1864076"/>
              <a:gd name="connsiteX6" fmla="*/ 386820 w 3187772"/>
              <a:gd name="connsiteY6" fmla="*/ 593311 h 1864076"/>
              <a:gd name="connsiteX7" fmla="*/ 454197 w 3187772"/>
              <a:gd name="connsiteY7" fmla="*/ 554810 h 1864076"/>
              <a:gd name="connsiteX8" fmla="*/ 492698 w 3187772"/>
              <a:gd name="connsiteY8" fmla="*/ 525935 h 1864076"/>
              <a:gd name="connsiteX9" fmla="*/ 560075 w 3187772"/>
              <a:gd name="connsiteY9" fmla="*/ 497059 h 1864076"/>
              <a:gd name="connsiteX10" fmla="*/ 665953 w 3187772"/>
              <a:gd name="connsiteY10" fmla="*/ 439307 h 1864076"/>
              <a:gd name="connsiteX11" fmla="*/ 839207 w 3187772"/>
              <a:gd name="connsiteY11" fmla="*/ 362305 h 1864076"/>
              <a:gd name="connsiteX12" fmla="*/ 916210 w 3187772"/>
              <a:gd name="connsiteY12" fmla="*/ 343055 h 1864076"/>
              <a:gd name="connsiteX13" fmla="*/ 964336 w 3187772"/>
              <a:gd name="connsiteY13" fmla="*/ 333429 h 1864076"/>
              <a:gd name="connsiteX14" fmla="*/ 1099090 w 3187772"/>
              <a:gd name="connsiteY14" fmla="*/ 275678 h 1864076"/>
              <a:gd name="connsiteX15" fmla="*/ 1224218 w 3187772"/>
              <a:gd name="connsiteY15" fmla="*/ 227551 h 1864076"/>
              <a:gd name="connsiteX16" fmla="*/ 1358972 w 3187772"/>
              <a:gd name="connsiteY16" fmla="*/ 189050 h 1864076"/>
              <a:gd name="connsiteX17" fmla="*/ 1435974 w 3187772"/>
              <a:gd name="connsiteY17" fmla="*/ 160175 h 1864076"/>
              <a:gd name="connsiteX18" fmla="*/ 1532226 w 3187772"/>
              <a:gd name="connsiteY18" fmla="*/ 150549 h 1864076"/>
              <a:gd name="connsiteX19" fmla="*/ 1628479 w 3187772"/>
              <a:gd name="connsiteY19" fmla="*/ 131299 h 1864076"/>
              <a:gd name="connsiteX20" fmla="*/ 1705481 w 3187772"/>
              <a:gd name="connsiteY20" fmla="*/ 121673 h 1864076"/>
              <a:gd name="connsiteX21" fmla="*/ 1772858 w 3187772"/>
              <a:gd name="connsiteY21" fmla="*/ 102423 h 1864076"/>
              <a:gd name="connsiteX22" fmla="*/ 1926862 w 3187772"/>
              <a:gd name="connsiteY22" fmla="*/ 73547 h 1864076"/>
              <a:gd name="connsiteX23" fmla="*/ 2023115 w 3187772"/>
              <a:gd name="connsiteY23" fmla="*/ 44671 h 1864076"/>
              <a:gd name="connsiteX24" fmla="*/ 2359999 w 3187772"/>
              <a:gd name="connsiteY24" fmla="*/ 15796 h 1864076"/>
              <a:gd name="connsiteX25" fmla="*/ 2475502 w 3187772"/>
              <a:gd name="connsiteY25" fmla="*/ 6170 h 1864076"/>
              <a:gd name="connsiteX26" fmla="*/ 3014517 w 3187772"/>
              <a:gd name="connsiteY26" fmla="*/ 54297 h 1864076"/>
              <a:gd name="connsiteX27" fmla="*/ 3091519 w 3187772"/>
              <a:gd name="connsiteY27" fmla="*/ 102423 h 1864076"/>
              <a:gd name="connsiteX28" fmla="*/ 3187772 w 3187772"/>
              <a:gd name="connsiteY28" fmla="*/ 420057 h 1864076"/>
              <a:gd name="connsiteX29" fmla="*/ 3168521 w 3187772"/>
              <a:gd name="connsiteY29" fmla="*/ 978322 h 1864076"/>
              <a:gd name="connsiteX30" fmla="*/ 3158896 w 3187772"/>
              <a:gd name="connsiteY30" fmla="*/ 1026448 h 1864076"/>
              <a:gd name="connsiteX31" fmla="*/ 3139645 w 3187772"/>
              <a:gd name="connsiteY31" fmla="*/ 1074575 h 1864076"/>
              <a:gd name="connsiteX32" fmla="*/ 3130020 w 3187772"/>
              <a:gd name="connsiteY32" fmla="*/ 1122701 h 1864076"/>
              <a:gd name="connsiteX33" fmla="*/ 3110770 w 3187772"/>
              <a:gd name="connsiteY33" fmla="*/ 1161202 h 1864076"/>
              <a:gd name="connsiteX34" fmla="*/ 3101144 w 3187772"/>
              <a:gd name="connsiteY34" fmla="*/ 1190078 h 1864076"/>
              <a:gd name="connsiteX35" fmla="*/ 3081894 w 3187772"/>
              <a:gd name="connsiteY35" fmla="*/ 1228579 h 1864076"/>
              <a:gd name="connsiteX36" fmla="*/ 3062643 w 3187772"/>
              <a:gd name="connsiteY36" fmla="*/ 1286330 h 1864076"/>
              <a:gd name="connsiteX37" fmla="*/ 3014517 w 3187772"/>
              <a:gd name="connsiteY37" fmla="*/ 1344082 h 1864076"/>
              <a:gd name="connsiteX38" fmla="*/ 3004892 w 3187772"/>
              <a:gd name="connsiteY38" fmla="*/ 1372958 h 1864076"/>
              <a:gd name="connsiteX39" fmla="*/ 2956765 w 3187772"/>
              <a:gd name="connsiteY39" fmla="*/ 1440335 h 1864076"/>
              <a:gd name="connsiteX40" fmla="*/ 2889389 w 3187772"/>
              <a:gd name="connsiteY40" fmla="*/ 1498086 h 1864076"/>
              <a:gd name="connsiteX41" fmla="*/ 2822012 w 3187772"/>
              <a:gd name="connsiteY41" fmla="*/ 1565463 h 1864076"/>
              <a:gd name="connsiteX42" fmla="*/ 2475502 w 3187772"/>
              <a:gd name="connsiteY42" fmla="*/ 1623215 h 1864076"/>
              <a:gd name="connsiteX43" fmla="*/ 2311873 w 3187772"/>
              <a:gd name="connsiteY43" fmla="*/ 1632840 h 1864076"/>
              <a:gd name="connsiteX44" fmla="*/ 2003864 w 3187772"/>
              <a:gd name="connsiteY44" fmla="*/ 1700217 h 1864076"/>
              <a:gd name="connsiteX45" fmla="*/ 1811359 w 3187772"/>
              <a:gd name="connsiteY45" fmla="*/ 1748343 h 1864076"/>
              <a:gd name="connsiteX46" fmla="*/ 1676605 w 3187772"/>
              <a:gd name="connsiteY46" fmla="*/ 1767593 h 1864076"/>
              <a:gd name="connsiteX47" fmla="*/ 1320471 w 3187772"/>
              <a:gd name="connsiteY47" fmla="*/ 1796469 h 1864076"/>
              <a:gd name="connsiteX48" fmla="*/ 1185717 w 3187772"/>
              <a:gd name="connsiteY48" fmla="*/ 1806095 h 1864076"/>
              <a:gd name="connsiteX49" fmla="*/ 771831 w 3187772"/>
              <a:gd name="connsiteY49" fmla="*/ 1825345 h 1864076"/>
              <a:gd name="connsiteX50" fmla="*/ 588951 w 3187772"/>
              <a:gd name="connsiteY50" fmla="*/ 1834970 h 1864076"/>
              <a:gd name="connsiteX51" fmla="*/ 261692 w 3187772"/>
              <a:gd name="connsiteY51" fmla="*/ 1863846 h 1864076"/>
              <a:gd name="connsiteX52" fmla="*/ 30685 w 3187772"/>
              <a:gd name="connsiteY52" fmla="*/ 1844596 h 1864076"/>
              <a:gd name="connsiteX53" fmla="*/ 11435 w 3187772"/>
              <a:gd name="connsiteY53" fmla="*/ 1777219 h 1864076"/>
              <a:gd name="connsiteX54" fmla="*/ 21060 w 3187772"/>
              <a:gd name="connsiteY54" fmla="*/ 1334457 h 1864076"/>
              <a:gd name="connsiteX55" fmla="*/ 49936 w 3187772"/>
              <a:gd name="connsiteY55" fmla="*/ 1190078 h 1864076"/>
              <a:gd name="connsiteX56" fmla="*/ 78812 w 3187772"/>
              <a:gd name="connsiteY56" fmla="*/ 1064949 h 1864076"/>
              <a:gd name="connsiteX57" fmla="*/ 88437 w 3187772"/>
              <a:gd name="connsiteY57" fmla="*/ 1007198 h 1864076"/>
              <a:gd name="connsiteX58" fmla="*/ 107687 w 3187772"/>
              <a:gd name="connsiteY58" fmla="*/ 920570 h 1864076"/>
              <a:gd name="connsiteX59" fmla="*/ 59561 w 3187772"/>
              <a:gd name="connsiteY59" fmla="*/ 756941 h 186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87772" h="1864076">
                <a:moveTo>
                  <a:pt x="59561" y="756941"/>
                </a:moveTo>
                <a:cubicBezTo>
                  <a:pt x="59561" y="726461"/>
                  <a:pt x="94414" y="748751"/>
                  <a:pt x="107687" y="737690"/>
                </a:cubicBezTo>
                <a:cubicBezTo>
                  <a:pt x="115481" y="731195"/>
                  <a:pt x="109108" y="714782"/>
                  <a:pt x="117313" y="708815"/>
                </a:cubicBezTo>
                <a:cubicBezTo>
                  <a:pt x="184926" y="659642"/>
                  <a:pt x="203260" y="662405"/>
                  <a:pt x="271317" y="651063"/>
                </a:cubicBezTo>
                <a:cubicBezTo>
                  <a:pt x="284151" y="641438"/>
                  <a:pt x="295890" y="630146"/>
                  <a:pt x="309818" y="622187"/>
                </a:cubicBezTo>
                <a:cubicBezTo>
                  <a:pt x="318627" y="617153"/>
                  <a:pt x="329194" y="616125"/>
                  <a:pt x="338694" y="612562"/>
                </a:cubicBezTo>
                <a:cubicBezTo>
                  <a:pt x="354872" y="606495"/>
                  <a:pt x="370778" y="599728"/>
                  <a:pt x="386820" y="593311"/>
                </a:cubicBezTo>
                <a:cubicBezTo>
                  <a:pt x="424884" y="536218"/>
                  <a:pt x="380956" y="587362"/>
                  <a:pt x="454197" y="554810"/>
                </a:cubicBezTo>
                <a:cubicBezTo>
                  <a:pt x="468856" y="548295"/>
                  <a:pt x="479094" y="534437"/>
                  <a:pt x="492698" y="525935"/>
                </a:cubicBezTo>
                <a:cubicBezTo>
                  <a:pt x="519887" y="508942"/>
                  <a:pt x="532002" y="506416"/>
                  <a:pt x="560075" y="497059"/>
                </a:cubicBezTo>
                <a:cubicBezTo>
                  <a:pt x="651485" y="423930"/>
                  <a:pt x="561609" y="486737"/>
                  <a:pt x="665953" y="439307"/>
                </a:cubicBezTo>
                <a:cubicBezTo>
                  <a:pt x="774582" y="389929"/>
                  <a:pt x="643627" y="411198"/>
                  <a:pt x="839207" y="362305"/>
                </a:cubicBezTo>
                <a:lnTo>
                  <a:pt x="916210" y="343055"/>
                </a:lnTo>
                <a:cubicBezTo>
                  <a:pt x="932151" y="339376"/>
                  <a:pt x="948700" y="338240"/>
                  <a:pt x="964336" y="333429"/>
                </a:cubicBezTo>
                <a:cubicBezTo>
                  <a:pt x="1076771" y="298833"/>
                  <a:pt x="1004822" y="315370"/>
                  <a:pt x="1099090" y="275678"/>
                </a:cubicBezTo>
                <a:cubicBezTo>
                  <a:pt x="1140276" y="258336"/>
                  <a:pt x="1181249" y="239828"/>
                  <a:pt x="1224218" y="227551"/>
                </a:cubicBezTo>
                <a:cubicBezTo>
                  <a:pt x="1269136" y="214717"/>
                  <a:pt x="1315231" y="205453"/>
                  <a:pt x="1358972" y="189050"/>
                </a:cubicBezTo>
                <a:cubicBezTo>
                  <a:pt x="1384639" y="179425"/>
                  <a:pt x="1409214" y="166122"/>
                  <a:pt x="1435974" y="160175"/>
                </a:cubicBezTo>
                <a:cubicBezTo>
                  <a:pt x="1467450" y="153180"/>
                  <a:pt x="1500339" y="155332"/>
                  <a:pt x="1532226" y="150549"/>
                </a:cubicBezTo>
                <a:cubicBezTo>
                  <a:pt x="1564584" y="145695"/>
                  <a:pt x="1596205" y="136678"/>
                  <a:pt x="1628479" y="131299"/>
                </a:cubicBezTo>
                <a:cubicBezTo>
                  <a:pt x="1653994" y="127046"/>
                  <a:pt x="1679814" y="124882"/>
                  <a:pt x="1705481" y="121673"/>
                </a:cubicBezTo>
                <a:cubicBezTo>
                  <a:pt x="1727940" y="115256"/>
                  <a:pt x="1750019" y="107317"/>
                  <a:pt x="1772858" y="102423"/>
                </a:cubicBezTo>
                <a:cubicBezTo>
                  <a:pt x="1940897" y="66416"/>
                  <a:pt x="1725021" y="126664"/>
                  <a:pt x="1926862" y="73547"/>
                </a:cubicBezTo>
                <a:cubicBezTo>
                  <a:pt x="1959256" y="65022"/>
                  <a:pt x="1989912" y="49098"/>
                  <a:pt x="2023115" y="44671"/>
                </a:cubicBezTo>
                <a:cubicBezTo>
                  <a:pt x="2134833" y="29775"/>
                  <a:pt x="2247699" y="25353"/>
                  <a:pt x="2359999" y="15796"/>
                </a:cubicBezTo>
                <a:lnTo>
                  <a:pt x="2475502" y="6170"/>
                </a:lnTo>
                <a:cubicBezTo>
                  <a:pt x="2681188" y="14566"/>
                  <a:pt x="2847611" y="-34719"/>
                  <a:pt x="3014517" y="54297"/>
                </a:cubicBezTo>
                <a:cubicBezTo>
                  <a:pt x="3041224" y="68541"/>
                  <a:pt x="3065852" y="86381"/>
                  <a:pt x="3091519" y="102423"/>
                </a:cubicBezTo>
                <a:cubicBezTo>
                  <a:pt x="3199716" y="318819"/>
                  <a:pt x="3173851" y="211253"/>
                  <a:pt x="3187772" y="420057"/>
                </a:cubicBezTo>
                <a:cubicBezTo>
                  <a:pt x="3181355" y="606145"/>
                  <a:pt x="3177378" y="792334"/>
                  <a:pt x="3168521" y="978322"/>
                </a:cubicBezTo>
                <a:cubicBezTo>
                  <a:pt x="3167743" y="994663"/>
                  <a:pt x="3163597" y="1010778"/>
                  <a:pt x="3158896" y="1026448"/>
                </a:cubicBezTo>
                <a:cubicBezTo>
                  <a:pt x="3153931" y="1042997"/>
                  <a:pt x="3146062" y="1058533"/>
                  <a:pt x="3139645" y="1074575"/>
                </a:cubicBezTo>
                <a:cubicBezTo>
                  <a:pt x="3136437" y="1090617"/>
                  <a:pt x="3135193" y="1107181"/>
                  <a:pt x="3130020" y="1122701"/>
                </a:cubicBezTo>
                <a:cubicBezTo>
                  <a:pt x="3125483" y="1136313"/>
                  <a:pt x="3116422" y="1148014"/>
                  <a:pt x="3110770" y="1161202"/>
                </a:cubicBezTo>
                <a:cubicBezTo>
                  <a:pt x="3106773" y="1170528"/>
                  <a:pt x="3105141" y="1180752"/>
                  <a:pt x="3101144" y="1190078"/>
                </a:cubicBezTo>
                <a:cubicBezTo>
                  <a:pt x="3095492" y="1203266"/>
                  <a:pt x="3087223" y="1215257"/>
                  <a:pt x="3081894" y="1228579"/>
                </a:cubicBezTo>
                <a:cubicBezTo>
                  <a:pt x="3074358" y="1247419"/>
                  <a:pt x="3076991" y="1271982"/>
                  <a:pt x="3062643" y="1286330"/>
                </a:cubicBezTo>
                <a:cubicBezTo>
                  <a:pt x="3041355" y="1307618"/>
                  <a:pt x="3027918" y="1317280"/>
                  <a:pt x="3014517" y="1344082"/>
                </a:cubicBezTo>
                <a:cubicBezTo>
                  <a:pt x="3009980" y="1353157"/>
                  <a:pt x="3009429" y="1363883"/>
                  <a:pt x="3004892" y="1372958"/>
                </a:cubicBezTo>
                <a:cubicBezTo>
                  <a:pt x="2998800" y="1385141"/>
                  <a:pt x="2961991" y="1434238"/>
                  <a:pt x="2956765" y="1440335"/>
                </a:cubicBezTo>
                <a:cubicBezTo>
                  <a:pt x="2916689" y="1487091"/>
                  <a:pt x="2938612" y="1453338"/>
                  <a:pt x="2889389" y="1498086"/>
                </a:cubicBezTo>
                <a:cubicBezTo>
                  <a:pt x="2865887" y="1519451"/>
                  <a:pt x="2853157" y="1559234"/>
                  <a:pt x="2822012" y="1565463"/>
                </a:cubicBezTo>
                <a:cubicBezTo>
                  <a:pt x="2718510" y="1586164"/>
                  <a:pt x="2576982" y="1617246"/>
                  <a:pt x="2475502" y="1623215"/>
                </a:cubicBezTo>
                <a:lnTo>
                  <a:pt x="2311873" y="1632840"/>
                </a:lnTo>
                <a:cubicBezTo>
                  <a:pt x="2103625" y="1695315"/>
                  <a:pt x="2341268" y="1627917"/>
                  <a:pt x="2003864" y="1700217"/>
                </a:cubicBezTo>
                <a:cubicBezTo>
                  <a:pt x="1939189" y="1714076"/>
                  <a:pt x="1876143" y="1735005"/>
                  <a:pt x="1811359" y="1748343"/>
                </a:cubicBezTo>
                <a:cubicBezTo>
                  <a:pt x="1766917" y="1757493"/>
                  <a:pt x="1721629" y="1761965"/>
                  <a:pt x="1676605" y="1767593"/>
                </a:cubicBezTo>
                <a:cubicBezTo>
                  <a:pt x="1464715" y="1794079"/>
                  <a:pt x="1538228" y="1783271"/>
                  <a:pt x="1320471" y="1796469"/>
                </a:cubicBezTo>
                <a:cubicBezTo>
                  <a:pt x="1275521" y="1799193"/>
                  <a:pt x="1230687" y="1803728"/>
                  <a:pt x="1185717" y="1806095"/>
                </a:cubicBezTo>
                <a:lnTo>
                  <a:pt x="771831" y="1825345"/>
                </a:lnTo>
                <a:lnTo>
                  <a:pt x="588951" y="1834970"/>
                </a:lnTo>
                <a:cubicBezTo>
                  <a:pt x="484837" y="1847984"/>
                  <a:pt x="366654" y="1866345"/>
                  <a:pt x="261692" y="1863846"/>
                </a:cubicBezTo>
                <a:cubicBezTo>
                  <a:pt x="184445" y="1862007"/>
                  <a:pt x="107687" y="1851013"/>
                  <a:pt x="30685" y="1844596"/>
                </a:cubicBezTo>
                <a:cubicBezTo>
                  <a:pt x="24268" y="1822137"/>
                  <a:pt x="16016" y="1800123"/>
                  <a:pt x="11435" y="1777219"/>
                </a:cubicBezTo>
                <a:cubicBezTo>
                  <a:pt x="-16224" y="1638921"/>
                  <a:pt x="14096" y="1443567"/>
                  <a:pt x="21060" y="1334457"/>
                </a:cubicBezTo>
                <a:cubicBezTo>
                  <a:pt x="26681" y="1246396"/>
                  <a:pt x="25859" y="1262307"/>
                  <a:pt x="49936" y="1190078"/>
                </a:cubicBezTo>
                <a:cubicBezTo>
                  <a:pt x="72278" y="1033679"/>
                  <a:pt x="43579" y="1205881"/>
                  <a:pt x="78812" y="1064949"/>
                </a:cubicBezTo>
                <a:cubicBezTo>
                  <a:pt x="83545" y="1046016"/>
                  <a:pt x="84610" y="1026335"/>
                  <a:pt x="88437" y="1007198"/>
                </a:cubicBezTo>
                <a:cubicBezTo>
                  <a:pt x="94238" y="978192"/>
                  <a:pt x="105328" y="950056"/>
                  <a:pt x="107687" y="920570"/>
                </a:cubicBezTo>
                <a:cubicBezTo>
                  <a:pt x="111781" y="869399"/>
                  <a:pt x="59561" y="787421"/>
                  <a:pt x="59561" y="75694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C603D-0B08-4CCD-A498-7470616B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6934199" cy="44411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Dallas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Selma Radiology Associates PC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Vaughan Regional Medical Center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Marengo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Tombigbee HC Auth - Bryan W. Whitfield Mem </a:t>
            </a:r>
            <a:r>
              <a:rPr lang="en-US" sz="2000" dirty="0" err="1"/>
              <a:t>Hosp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Wilcox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J. Paul Jones Hospital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68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78180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 Diagnostic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93C8C-3242-4C12-8769-FF6143DB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1254"/>
            <a:ext cx="5967413" cy="43212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2D3822-1438-4693-87E9-0D814EFBD1A6}"/>
              </a:ext>
            </a:extLst>
          </p:cNvPr>
          <p:cNvSpPr/>
          <p:nvPr/>
        </p:nvSpPr>
        <p:spPr>
          <a:xfrm>
            <a:off x="3810000" y="3124200"/>
            <a:ext cx="161986" cy="152400"/>
          </a:xfrm>
          <a:prstGeom prst="ellipse">
            <a:avLst/>
          </a:prstGeom>
          <a:solidFill>
            <a:srgbClr val="FFFFA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41E15D-1427-41A4-A1A6-90CE2A015EFC}"/>
              </a:ext>
            </a:extLst>
          </p:cNvPr>
          <p:cNvSpPr/>
          <p:nvPr/>
        </p:nvSpPr>
        <p:spPr>
          <a:xfrm>
            <a:off x="698428" y="1717324"/>
            <a:ext cx="3187772" cy="1864076"/>
          </a:xfrm>
          <a:custGeom>
            <a:avLst/>
            <a:gdLst>
              <a:gd name="connsiteX0" fmla="*/ 59561 w 3187772"/>
              <a:gd name="connsiteY0" fmla="*/ 756941 h 1864076"/>
              <a:gd name="connsiteX1" fmla="*/ 107687 w 3187772"/>
              <a:gd name="connsiteY1" fmla="*/ 737690 h 1864076"/>
              <a:gd name="connsiteX2" fmla="*/ 117313 w 3187772"/>
              <a:gd name="connsiteY2" fmla="*/ 708815 h 1864076"/>
              <a:gd name="connsiteX3" fmla="*/ 271317 w 3187772"/>
              <a:gd name="connsiteY3" fmla="*/ 651063 h 1864076"/>
              <a:gd name="connsiteX4" fmla="*/ 309818 w 3187772"/>
              <a:gd name="connsiteY4" fmla="*/ 622187 h 1864076"/>
              <a:gd name="connsiteX5" fmla="*/ 338694 w 3187772"/>
              <a:gd name="connsiteY5" fmla="*/ 612562 h 1864076"/>
              <a:gd name="connsiteX6" fmla="*/ 386820 w 3187772"/>
              <a:gd name="connsiteY6" fmla="*/ 593311 h 1864076"/>
              <a:gd name="connsiteX7" fmla="*/ 454197 w 3187772"/>
              <a:gd name="connsiteY7" fmla="*/ 554810 h 1864076"/>
              <a:gd name="connsiteX8" fmla="*/ 492698 w 3187772"/>
              <a:gd name="connsiteY8" fmla="*/ 525935 h 1864076"/>
              <a:gd name="connsiteX9" fmla="*/ 560075 w 3187772"/>
              <a:gd name="connsiteY9" fmla="*/ 497059 h 1864076"/>
              <a:gd name="connsiteX10" fmla="*/ 665953 w 3187772"/>
              <a:gd name="connsiteY10" fmla="*/ 439307 h 1864076"/>
              <a:gd name="connsiteX11" fmla="*/ 839207 w 3187772"/>
              <a:gd name="connsiteY11" fmla="*/ 362305 h 1864076"/>
              <a:gd name="connsiteX12" fmla="*/ 916210 w 3187772"/>
              <a:gd name="connsiteY12" fmla="*/ 343055 h 1864076"/>
              <a:gd name="connsiteX13" fmla="*/ 964336 w 3187772"/>
              <a:gd name="connsiteY13" fmla="*/ 333429 h 1864076"/>
              <a:gd name="connsiteX14" fmla="*/ 1099090 w 3187772"/>
              <a:gd name="connsiteY14" fmla="*/ 275678 h 1864076"/>
              <a:gd name="connsiteX15" fmla="*/ 1224218 w 3187772"/>
              <a:gd name="connsiteY15" fmla="*/ 227551 h 1864076"/>
              <a:gd name="connsiteX16" fmla="*/ 1358972 w 3187772"/>
              <a:gd name="connsiteY16" fmla="*/ 189050 h 1864076"/>
              <a:gd name="connsiteX17" fmla="*/ 1435974 w 3187772"/>
              <a:gd name="connsiteY17" fmla="*/ 160175 h 1864076"/>
              <a:gd name="connsiteX18" fmla="*/ 1532226 w 3187772"/>
              <a:gd name="connsiteY18" fmla="*/ 150549 h 1864076"/>
              <a:gd name="connsiteX19" fmla="*/ 1628479 w 3187772"/>
              <a:gd name="connsiteY19" fmla="*/ 131299 h 1864076"/>
              <a:gd name="connsiteX20" fmla="*/ 1705481 w 3187772"/>
              <a:gd name="connsiteY20" fmla="*/ 121673 h 1864076"/>
              <a:gd name="connsiteX21" fmla="*/ 1772858 w 3187772"/>
              <a:gd name="connsiteY21" fmla="*/ 102423 h 1864076"/>
              <a:gd name="connsiteX22" fmla="*/ 1926862 w 3187772"/>
              <a:gd name="connsiteY22" fmla="*/ 73547 h 1864076"/>
              <a:gd name="connsiteX23" fmla="*/ 2023115 w 3187772"/>
              <a:gd name="connsiteY23" fmla="*/ 44671 h 1864076"/>
              <a:gd name="connsiteX24" fmla="*/ 2359999 w 3187772"/>
              <a:gd name="connsiteY24" fmla="*/ 15796 h 1864076"/>
              <a:gd name="connsiteX25" fmla="*/ 2475502 w 3187772"/>
              <a:gd name="connsiteY25" fmla="*/ 6170 h 1864076"/>
              <a:gd name="connsiteX26" fmla="*/ 3014517 w 3187772"/>
              <a:gd name="connsiteY26" fmla="*/ 54297 h 1864076"/>
              <a:gd name="connsiteX27" fmla="*/ 3091519 w 3187772"/>
              <a:gd name="connsiteY27" fmla="*/ 102423 h 1864076"/>
              <a:gd name="connsiteX28" fmla="*/ 3187772 w 3187772"/>
              <a:gd name="connsiteY28" fmla="*/ 420057 h 1864076"/>
              <a:gd name="connsiteX29" fmla="*/ 3168521 w 3187772"/>
              <a:gd name="connsiteY29" fmla="*/ 978322 h 1864076"/>
              <a:gd name="connsiteX30" fmla="*/ 3158896 w 3187772"/>
              <a:gd name="connsiteY30" fmla="*/ 1026448 h 1864076"/>
              <a:gd name="connsiteX31" fmla="*/ 3139645 w 3187772"/>
              <a:gd name="connsiteY31" fmla="*/ 1074575 h 1864076"/>
              <a:gd name="connsiteX32" fmla="*/ 3130020 w 3187772"/>
              <a:gd name="connsiteY32" fmla="*/ 1122701 h 1864076"/>
              <a:gd name="connsiteX33" fmla="*/ 3110770 w 3187772"/>
              <a:gd name="connsiteY33" fmla="*/ 1161202 h 1864076"/>
              <a:gd name="connsiteX34" fmla="*/ 3101144 w 3187772"/>
              <a:gd name="connsiteY34" fmla="*/ 1190078 h 1864076"/>
              <a:gd name="connsiteX35" fmla="*/ 3081894 w 3187772"/>
              <a:gd name="connsiteY35" fmla="*/ 1228579 h 1864076"/>
              <a:gd name="connsiteX36" fmla="*/ 3062643 w 3187772"/>
              <a:gd name="connsiteY36" fmla="*/ 1286330 h 1864076"/>
              <a:gd name="connsiteX37" fmla="*/ 3014517 w 3187772"/>
              <a:gd name="connsiteY37" fmla="*/ 1344082 h 1864076"/>
              <a:gd name="connsiteX38" fmla="*/ 3004892 w 3187772"/>
              <a:gd name="connsiteY38" fmla="*/ 1372958 h 1864076"/>
              <a:gd name="connsiteX39" fmla="*/ 2956765 w 3187772"/>
              <a:gd name="connsiteY39" fmla="*/ 1440335 h 1864076"/>
              <a:gd name="connsiteX40" fmla="*/ 2889389 w 3187772"/>
              <a:gd name="connsiteY40" fmla="*/ 1498086 h 1864076"/>
              <a:gd name="connsiteX41" fmla="*/ 2822012 w 3187772"/>
              <a:gd name="connsiteY41" fmla="*/ 1565463 h 1864076"/>
              <a:gd name="connsiteX42" fmla="*/ 2475502 w 3187772"/>
              <a:gd name="connsiteY42" fmla="*/ 1623215 h 1864076"/>
              <a:gd name="connsiteX43" fmla="*/ 2311873 w 3187772"/>
              <a:gd name="connsiteY43" fmla="*/ 1632840 h 1864076"/>
              <a:gd name="connsiteX44" fmla="*/ 2003864 w 3187772"/>
              <a:gd name="connsiteY44" fmla="*/ 1700217 h 1864076"/>
              <a:gd name="connsiteX45" fmla="*/ 1811359 w 3187772"/>
              <a:gd name="connsiteY45" fmla="*/ 1748343 h 1864076"/>
              <a:gd name="connsiteX46" fmla="*/ 1676605 w 3187772"/>
              <a:gd name="connsiteY46" fmla="*/ 1767593 h 1864076"/>
              <a:gd name="connsiteX47" fmla="*/ 1320471 w 3187772"/>
              <a:gd name="connsiteY47" fmla="*/ 1796469 h 1864076"/>
              <a:gd name="connsiteX48" fmla="*/ 1185717 w 3187772"/>
              <a:gd name="connsiteY48" fmla="*/ 1806095 h 1864076"/>
              <a:gd name="connsiteX49" fmla="*/ 771831 w 3187772"/>
              <a:gd name="connsiteY49" fmla="*/ 1825345 h 1864076"/>
              <a:gd name="connsiteX50" fmla="*/ 588951 w 3187772"/>
              <a:gd name="connsiteY50" fmla="*/ 1834970 h 1864076"/>
              <a:gd name="connsiteX51" fmla="*/ 261692 w 3187772"/>
              <a:gd name="connsiteY51" fmla="*/ 1863846 h 1864076"/>
              <a:gd name="connsiteX52" fmla="*/ 30685 w 3187772"/>
              <a:gd name="connsiteY52" fmla="*/ 1844596 h 1864076"/>
              <a:gd name="connsiteX53" fmla="*/ 11435 w 3187772"/>
              <a:gd name="connsiteY53" fmla="*/ 1777219 h 1864076"/>
              <a:gd name="connsiteX54" fmla="*/ 21060 w 3187772"/>
              <a:gd name="connsiteY54" fmla="*/ 1334457 h 1864076"/>
              <a:gd name="connsiteX55" fmla="*/ 49936 w 3187772"/>
              <a:gd name="connsiteY55" fmla="*/ 1190078 h 1864076"/>
              <a:gd name="connsiteX56" fmla="*/ 78812 w 3187772"/>
              <a:gd name="connsiteY56" fmla="*/ 1064949 h 1864076"/>
              <a:gd name="connsiteX57" fmla="*/ 88437 w 3187772"/>
              <a:gd name="connsiteY57" fmla="*/ 1007198 h 1864076"/>
              <a:gd name="connsiteX58" fmla="*/ 107687 w 3187772"/>
              <a:gd name="connsiteY58" fmla="*/ 920570 h 1864076"/>
              <a:gd name="connsiteX59" fmla="*/ 59561 w 3187772"/>
              <a:gd name="connsiteY59" fmla="*/ 756941 h 186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87772" h="1864076">
                <a:moveTo>
                  <a:pt x="59561" y="756941"/>
                </a:moveTo>
                <a:cubicBezTo>
                  <a:pt x="59561" y="726461"/>
                  <a:pt x="94414" y="748751"/>
                  <a:pt x="107687" y="737690"/>
                </a:cubicBezTo>
                <a:cubicBezTo>
                  <a:pt x="115481" y="731195"/>
                  <a:pt x="109108" y="714782"/>
                  <a:pt x="117313" y="708815"/>
                </a:cubicBezTo>
                <a:cubicBezTo>
                  <a:pt x="184926" y="659642"/>
                  <a:pt x="203260" y="662405"/>
                  <a:pt x="271317" y="651063"/>
                </a:cubicBezTo>
                <a:cubicBezTo>
                  <a:pt x="284151" y="641438"/>
                  <a:pt x="295890" y="630146"/>
                  <a:pt x="309818" y="622187"/>
                </a:cubicBezTo>
                <a:cubicBezTo>
                  <a:pt x="318627" y="617153"/>
                  <a:pt x="329194" y="616125"/>
                  <a:pt x="338694" y="612562"/>
                </a:cubicBezTo>
                <a:cubicBezTo>
                  <a:pt x="354872" y="606495"/>
                  <a:pt x="370778" y="599728"/>
                  <a:pt x="386820" y="593311"/>
                </a:cubicBezTo>
                <a:cubicBezTo>
                  <a:pt x="424884" y="536218"/>
                  <a:pt x="380956" y="587362"/>
                  <a:pt x="454197" y="554810"/>
                </a:cubicBezTo>
                <a:cubicBezTo>
                  <a:pt x="468856" y="548295"/>
                  <a:pt x="479094" y="534437"/>
                  <a:pt x="492698" y="525935"/>
                </a:cubicBezTo>
                <a:cubicBezTo>
                  <a:pt x="519887" y="508942"/>
                  <a:pt x="532002" y="506416"/>
                  <a:pt x="560075" y="497059"/>
                </a:cubicBezTo>
                <a:cubicBezTo>
                  <a:pt x="651485" y="423930"/>
                  <a:pt x="561609" y="486737"/>
                  <a:pt x="665953" y="439307"/>
                </a:cubicBezTo>
                <a:cubicBezTo>
                  <a:pt x="774582" y="389929"/>
                  <a:pt x="643627" y="411198"/>
                  <a:pt x="839207" y="362305"/>
                </a:cubicBezTo>
                <a:lnTo>
                  <a:pt x="916210" y="343055"/>
                </a:lnTo>
                <a:cubicBezTo>
                  <a:pt x="932151" y="339376"/>
                  <a:pt x="948700" y="338240"/>
                  <a:pt x="964336" y="333429"/>
                </a:cubicBezTo>
                <a:cubicBezTo>
                  <a:pt x="1076771" y="298833"/>
                  <a:pt x="1004822" y="315370"/>
                  <a:pt x="1099090" y="275678"/>
                </a:cubicBezTo>
                <a:cubicBezTo>
                  <a:pt x="1140276" y="258336"/>
                  <a:pt x="1181249" y="239828"/>
                  <a:pt x="1224218" y="227551"/>
                </a:cubicBezTo>
                <a:cubicBezTo>
                  <a:pt x="1269136" y="214717"/>
                  <a:pt x="1315231" y="205453"/>
                  <a:pt x="1358972" y="189050"/>
                </a:cubicBezTo>
                <a:cubicBezTo>
                  <a:pt x="1384639" y="179425"/>
                  <a:pt x="1409214" y="166122"/>
                  <a:pt x="1435974" y="160175"/>
                </a:cubicBezTo>
                <a:cubicBezTo>
                  <a:pt x="1467450" y="153180"/>
                  <a:pt x="1500339" y="155332"/>
                  <a:pt x="1532226" y="150549"/>
                </a:cubicBezTo>
                <a:cubicBezTo>
                  <a:pt x="1564584" y="145695"/>
                  <a:pt x="1596205" y="136678"/>
                  <a:pt x="1628479" y="131299"/>
                </a:cubicBezTo>
                <a:cubicBezTo>
                  <a:pt x="1653994" y="127046"/>
                  <a:pt x="1679814" y="124882"/>
                  <a:pt x="1705481" y="121673"/>
                </a:cubicBezTo>
                <a:cubicBezTo>
                  <a:pt x="1727940" y="115256"/>
                  <a:pt x="1750019" y="107317"/>
                  <a:pt x="1772858" y="102423"/>
                </a:cubicBezTo>
                <a:cubicBezTo>
                  <a:pt x="1940897" y="66416"/>
                  <a:pt x="1725021" y="126664"/>
                  <a:pt x="1926862" y="73547"/>
                </a:cubicBezTo>
                <a:cubicBezTo>
                  <a:pt x="1959256" y="65022"/>
                  <a:pt x="1989912" y="49098"/>
                  <a:pt x="2023115" y="44671"/>
                </a:cubicBezTo>
                <a:cubicBezTo>
                  <a:pt x="2134833" y="29775"/>
                  <a:pt x="2247699" y="25353"/>
                  <a:pt x="2359999" y="15796"/>
                </a:cubicBezTo>
                <a:lnTo>
                  <a:pt x="2475502" y="6170"/>
                </a:lnTo>
                <a:cubicBezTo>
                  <a:pt x="2681188" y="14566"/>
                  <a:pt x="2847611" y="-34719"/>
                  <a:pt x="3014517" y="54297"/>
                </a:cubicBezTo>
                <a:cubicBezTo>
                  <a:pt x="3041224" y="68541"/>
                  <a:pt x="3065852" y="86381"/>
                  <a:pt x="3091519" y="102423"/>
                </a:cubicBezTo>
                <a:cubicBezTo>
                  <a:pt x="3199716" y="318819"/>
                  <a:pt x="3173851" y="211253"/>
                  <a:pt x="3187772" y="420057"/>
                </a:cubicBezTo>
                <a:cubicBezTo>
                  <a:pt x="3181355" y="606145"/>
                  <a:pt x="3177378" y="792334"/>
                  <a:pt x="3168521" y="978322"/>
                </a:cubicBezTo>
                <a:cubicBezTo>
                  <a:pt x="3167743" y="994663"/>
                  <a:pt x="3163597" y="1010778"/>
                  <a:pt x="3158896" y="1026448"/>
                </a:cubicBezTo>
                <a:cubicBezTo>
                  <a:pt x="3153931" y="1042997"/>
                  <a:pt x="3146062" y="1058533"/>
                  <a:pt x="3139645" y="1074575"/>
                </a:cubicBezTo>
                <a:cubicBezTo>
                  <a:pt x="3136437" y="1090617"/>
                  <a:pt x="3135193" y="1107181"/>
                  <a:pt x="3130020" y="1122701"/>
                </a:cubicBezTo>
                <a:cubicBezTo>
                  <a:pt x="3125483" y="1136313"/>
                  <a:pt x="3116422" y="1148014"/>
                  <a:pt x="3110770" y="1161202"/>
                </a:cubicBezTo>
                <a:cubicBezTo>
                  <a:pt x="3106773" y="1170528"/>
                  <a:pt x="3105141" y="1180752"/>
                  <a:pt x="3101144" y="1190078"/>
                </a:cubicBezTo>
                <a:cubicBezTo>
                  <a:pt x="3095492" y="1203266"/>
                  <a:pt x="3087223" y="1215257"/>
                  <a:pt x="3081894" y="1228579"/>
                </a:cubicBezTo>
                <a:cubicBezTo>
                  <a:pt x="3074358" y="1247419"/>
                  <a:pt x="3076991" y="1271982"/>
                  <a:pt x="3062643" y="1286330"/>
                </a:cubicBezTo>
                <a:cubicBezTo>
                  <a:pt x="3041355" y="1307618"/>
                  <a:pt x="3027918" y="1317280"/>
                  <a:pt x="3014517" y="1344082"/>
                </a:cubicBezTo>
                <a:cubicBezTo>
                  <a:pt x="3009980" y="1353157"/>
                  <a:pt x="3009429" y="1363883"/>
                  <a:pt x="3004892" y="1372958"/>
                </a:cubicBezTo>
                <a:cubicBezTo>
                  <a:pt x="2998800" y="1385141"/>
                  <a:pt x="2961991" y="1434238"/>
                  <a:pt x="2956765" y="1440335"/>
                </a:cubicBezTo>
                <a:cubicBezTo>
                  <a:pt x="2916689" y="1487091"/>
                  <a:pt x="2938612" y="1453338"/>
                  <a:pt x="2889389" y="1498086"/>
                </a:cubicBezTo>
                <a:cubicBezTo>
                  <a:pt x="2865887" y="1519451"/>
                  <a:pt x="2853157" y="1559234"/>
                  <a:pt x="2822012" y="1565463"/>
                </a:cubicBezTo>
                <a:cubicBezTo>
                  <a:pt x="2718510" y="1586164"/>
                  <a:pt x="2576982" y="1617246"/>
                  <a:pt x="2475502" y="1623215"/>
                </a:cubicBezTo>
                <a:lnTo>
                  <a:pt x="2311873" y="1632840"/>
                </a:lnTo>
                <a:cubicBezTo>
                  <a:pt x="2103625" y="1695315"/>
                  <a:pt x="2341268" y="1627917"/>
                  <a:pt x="2003864" y="1700217"/>
                </a:cubicBezTo>
                <a:cubicBezTo>
                  <a:pt x="1939189" y="1714076"/>
                  <a:pt x="1876143" y="1735005"/>
                  <a:pt x="1811359" y="1748343"/>
                </a:cubicBezTo>
                <a:cubicBezTo>
                  <a:pt x="1766917" y="1757493"/>
                  <a:pt x="1721629" y="1761965"/>
                  <a:pt x="1676605" y="1767593"/>
                </a:cubicBezTo>
                <a:cubicBezTo>
                  <a:pt x="1464715" y="1794079"/>
                  <a:pt x="1538228" y="1783271"/>
                  <a:pt x="1320471" y="1796469"/>
                </a:cubicBezTo>
                <a:cubicBezTo>
                  <a:pt x="1275521" y="1799193"/>
                  <a:pt x="1230687" y="1803728"/>
                  <a:pt x="1185717" y="1806095"/>
                </a:cubicBezTo>
                <a:lnTo>
                  <a:pt x="771831" y="1825345"/>
                </a:lnTo>
                <a:lnTo>
                  <a:pt x="588951" y="1834970"/>
                </a:lnTo>
                <a:cubicBezTo>
                  <a:pt x="484837" y="1847984"/>
                  <a:pt x="366654" y="1866345"/>
                  <a:pt x="261692" y="1863846"/>
                </a:cubicBezTo>
                <a:cubicBezTo>
                  <a:pt x="184445" y="1862007"/>
                  <a:pt x="107687" y="1851013"/>
                  <a:pt x="30685" y="1844596"/>
                </a:cubicBezTo>
                <a:cubicBezTo>
                  <a:pt x="24268" y="1822137"/>
                  <a:pt x="16016" y="1800123"/>
                  <a:pt x="11435" y="1777219"/>
                </a:cubicBezTo>
                <a:cubicBezTo>
                  <a:pt x="-16224" y="1638921"/>
                  <a:pt x="14096" y="1443567"/>
                  <a:pt x="21060" y="1334457"/>
                </a:cubicBezTo>
                <a:cubicBezTo>
                  <a:pt x="26681" y="1246396"/>
                  <a:pt x="25859" y="1262307"/>
                  <a:pt x="49936" y="1190078"/>
                </a:cubicBezTo>
                <a:cubicBezTo>
                  <a:pt x="72278" y="1033679"/>
                  <a:pt x="43579" y="1205881"/>
                  <a:pt x="78812" y="1064949"/>
                </a:cubicBezTo>
                <a:cubicBezTo>
                  <a:pt x="83545" y="1046016"/>
                  <a:pt x="84610" y="1026335"/>
                  <a:pt x="88437" y="1007198"/>
                </a:cubicBezTo>
                <a:cubicBezTo>
                  <a:pt x="94238" y="978192"/>
                  <a:pt x="105328" y="950056"/>
                  <a:pt x="107687" y="920570"/>
                </a:cubicBezTo>
                <a:cubicBezTo>
                  <a:pt x="111781" y="869399"/>
                  <a:pt x="59561" y="787421"/>
                  <a:pt x="59561" y="75694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D567D3-E46E-4679-B3C0-A876811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Health Organization</a:t>
            </a:r>
            <a:br>
              <a:rPr lang="en-US" dirty="0"/>
            </a:br>
            <a:r>
              <a:rPr lang="en-US" dirty="0"/>
              <a:t>Global call to Action to Eliminate Cervical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DD238-5AC3-4C71-9C3A-E4BFF425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7308917" cy="2342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07DAFA-2D7B-48B5-9A29-E710F70616FC}"/>
              </a:ext>
            </a:extLst>
          </p:cNvPr>
          <p:cNvSpPr txBox="1"/>
          <p:nvPr/>
        </p:nvSpPr>
        <p:spPr>
          <a:xfrm>
            <a:off x="304800" y="2667000"/>
            <a:ext cx="7308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4 Key Strategies:</a:t>
            </a:r>
          </a:p>
        </p:txBody>
      </p:sp>
    </p:spTree>
    <p:extLst>
      <p:ext uri="{BB962C8B-B14F-4D97-AF65-F5344CB8AC3E}">
        <p14:creationId xmlns:p14="http://schemas.microsoft.com/office/powerpoint/2010/main" val="1331310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Diagnostic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CA34-89C5-4E63-97F2-2AE31CD0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880726"/>
            <a:ext cx="6347714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Dallas</a:t>
            </a:r>
          </a:p>
          <a:p>
            <a:pPr marL="0" indent="0">
              <a:buNone/>
            </a:pPr>
            <a:r>
              <a:rPr lang="en-US" sz="2000" dirty="0"/>
              <a:t>	Vaughan Regional Medical Center</a:t>
            </a:r>
          </a:p>
          <a:p>
            <a:pPr marL="0" indent="0">
              <a:buNone/>
            </a:pPr>
            <a:r>
              <a:rPr lang="en-US" sz="2000" dirty="0"/>
              <a:t>	Dallas County Health Department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Marengo</a:t>
            </a:r>
          </a:p>
          <a:p>
            <a:pPr marL="0" indent="0">
              <a:buNone/>
            </a:pPr>
            <a:r>
              <a:rPr lang="en-US" sz="2000" dirty="0"/>
              <a:t>	Tombigbee HC Auth - Bryan W. Whitfield Mem Hospital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0" i="0" u="none" strike="noStrike" baseline="0" dirty="0">
              <a:solidFill>
                <a:srgbClr val="0000FF"/>
              </a:solidFill>
            </a:endParaRPr>
          </a:p>
          <a:p>
            <a:pPr rtl="0"/>
            <a:endParaRPr lang="en-US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00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781801" cy="4593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Hotline: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1-877-252-3324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https://www.alabamapublichealth.gov/bandc/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Medicaid Treatment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Kelli Hardy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334-206-2976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Kelli.Hardy@adph.state.al.us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Contracts/More Information: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Nancy Wright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334-206-5851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Nancy.wright@adph.state.al.us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80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4038600"/>
            <a:ext cx="7772400" cy="1047489"/>
          </a:xfrm>
        </p:spPr>
        <p:txBody>
          <a:bodyPr/>
          <a:lstStyle/>
          <a:p>
            <a:pPr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Evaluation in your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packet or through the link in the Zoom Chat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F7D5-1818-40FF-87D7-2409A63D4152}"/>
              </a:ext>
            </a:extLst>
          </p:cNvPr>
          <p:cNvSpPr txBox="1"/>
          <p:nvPr/>
        </p:nvSpPr>
        <p:spPr>
          <a:xfrm>
            <a:off x="1981200" y="1981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 for Attending!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932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1588-8537-4761-9E8F-01CFAA0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 Conference: </a:t>
            </a:r>
            <a:br>
              <a:rPr lang="en-US" dirty="0"/>
            </a:br>
            <a:r>
              <a:rPr lang="en-US" dirty="0"/>
              <a:t>Action Plan to Eliminate </a:t>
            </a:r>
            <a:br>
              <a:rPr lang="en-US" dirty="0"/>
            </a:br>
            <a:r>
              <a:rPr lang="en-US" dirty="0"/>
              <a:t>Cervical Cancer in Alabama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CCD1F-B3C2-447F-96A7-99F7F6B2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4" y="2298731"/>
            <a:ext cx="3241829" cy="1833531"/>
          </a:xfrm>
          <a:prstGeom prst="rect">
            <a:avLst/>
          </a:prstGeom>
        </p:spPr>
      </p:pic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1BD0EB9B-8808-4DC1-B95B-EFFA8BD4D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10" y="2298731"/>
            <a:ext cx="231552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E1EE9-F0AF-4543-AA7C-823F24B5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40" y="1563060"/>
            <a:ext cx="6181784" cy="1369936"/>
          </a:xfrm>
        </p:spPr>
        <p:txBody>
          <a:bodyPr/>
          <a:lstStyle/>
          <a:p>
            <a:r>
              <a:rPr lang="en-US" dirty="0"/>
              <a:t>Operation WIPE OUT </a:t>
            </a:r>
            <a:br>
              <a:rPr lang="en-US" dirty="0"/>
            </a:br>
            <a:r>
              <a:rPr lang="en-US" dirty="0"/>
              <a:t>Cervical Cancer Alabama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A8B9EE-88CD-4489-A3E4-063E43ED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941" y="3679154"/>
            <a:ext cx="5418346" cy="645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Alabama is the 1</a:t>
            </a:r>
            <a:r>
              <a:rPr lang="en-US" baseline="30000" dirty="0"/>
              <a:t>st</a:t>
            </a:r>
            <a:r>
              <a:rPr lang="en-US" dirty="0"/>
              <a:t> State in the Nation to Announce a Statewide Effort to Eliminate Cervical Cancer in Alabama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92216D-8D77-4F29-9FA7-77B9A3B25007}"/>
              </a:ext>
            </a:extLst>
          </p:cNvPr>
          <p:cNvSpPr txBox="1">
            <a:spLocks/>
          </p:cNvSpPr>
          <p:nvPr/>
        </p:nvSpPr>
        <p:spPr>
          <a:xfrm>
            <a:off x="546819" y="4132052"/>
            <a:ext cx="5418346" cy="381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118116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2970974"/>
            <a:ext cx="6946605" cy="1341502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Choctaw, Dallas, Marengo,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Wilcox County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Regional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077" y="6116320"/>
            <a:ext cx="838200" cy="609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600" dirty="0"/>
              <a:t>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8952"/>
            <a:ext cx="4813996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876" y="609600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609600" y="6223925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ABF79-1CD6-478A-9196-753227D24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02" y="1556675"/>
            <a:ext cx="5356374" cy="466725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957CE88-0470-4F8A-9F87-8A4D9DE03AD0}"/>
              </a:ext>
            </a:extLst>
          </p:cNvPr>
          <p:cNvSpPr/>
          <p:nvPr/>
        </p:nvSpPr>
        <p:spPr>
          <a:xfrm>
            <a:off x="1104198" y="1905802"/>
            <a:ext cx="2611857" cy="1472665"/>
          </a:xfrm>
          <a:custGeom>
            <a:avLst/>
            <a:gdLst>
              <a:gd name="connsiteX0" fmla="*/ 175962 w 2611857"/>
              <a:gd name="connsiteY0" fmla="*/ 413886 h 1472665"/>
              <a:gd name="connsiteX1" fmla="*/ 224088 w 2611857"/>
              <a:gd name="connsiteY1" fmla="*/ 394636 h 1472665"/>
              <a:gd name="connsiteX2" fmla="*/ 358842 w 2611857"/>
              <a:gd name="connsiteY2" fmla="*/ 308009 h 1472665"/>
              <a:gd name="connsiteX3" fmla="*/ 512846 w 2611857"/>
              <a:gd name="connsiteY3" fmla="*/ 269507 h 1472665"/>
              <a:gd name="connsiteX4" fmla="*/ 666850 w 2611857"/>
              <a:gd name="connsiteY4" fmla="*/ 202131 h 1472665"/>
              <a:gd name="connsiteX5" fmla="*/ 859356 w 2611857"/>
              <a:gd name="connsiteY5" fmla="*/ 144379 h 1472665"/>
              <a:gd name="connsiteX6" fmla="*/ 965234 w 2611857"/>
              <a:gd name="connsiteY6" fmla="*/ 96253 h 1472665"/>
              <a:gd name="connsiteX7" fmla="*/ 1032610 w 2611857"/>
              <a:gd name="connsiteY7" fmla="*/ 86627 h 1472665"/>
              <a:gd name="connsiteX8" fmla="*/ 1109613 w 2611857"/>
              <a:gd name="connsiteY8" fmla="*/ 67377 h 1472665"/>
              <a:gd name="connsiteX9" fmla="*/ 1157739 w 2611857"/>
              <a:gd name="connsiteY9" fmla="*/ 57752 h 1472665"/>
              <a:gd name="connsiteX10" fmla="*/ 1186615 w 2611857"/>
              <a:gd name="connsiteY10" fmla="*/ 38501 h 1472665"/>
              <a:gd name="connsiteX11" fmla="*/ 1244366 w 2611857"/>
              <a:gd name="connsiteY11" fmla="*/ 28876 h 1472665"/>
              <a:gd name="connsiteX12" fmla="*/ 1292493 w 2611857"/>
              <a:gd name="connsiteY12" fmla="*/ 19251 h 1472665"/>
              <a:gd name="connsiteX13" fmla="*/ 1359869 w 2611857"/>
              <a:gd name="connsiteY13" fmla="*/ 0 h 1472665"/>
              <a:gd name="connsiteX14" fmla="*/ 1802631 w 2611857"/>
              <a:gd name="connsiteY14" fmla="*/ 9625 h 1472665"/>
              <a:gd name="connsiteX15" fmla="*/ 1860383 w 2611857"/>
              <a:gd name="connsiteY15" fmla="*/ 19251 h 1472665"/>
              <a:gd name="connsiteX16" fmla="*/ 1947010 w 2611857"/>
              <a:gd name="connsiteY16" fmla="*/ 28876 h 1472665"/>
              <a:gd name="connsiteX17" fmla="*/ 2043263 w 2611857"/>
              <a:gd name="connsiteY17" fmla="*/ 57752 h 1472665"/>
              <a:gd name="connsiteX18" fmla="*/ 2139516 w 2611857"/>
              <a:gd name="connsiteY18" fmla="*/ 77002 h 1472665"/>
              <a:gd name="connsiteX19" fmla="*/ 2178017 w 2611857"/>
              <a:gd name="connsiteY19" fmla="*/ 86627 h 1472665"/>
              <a:gd name="connsiteX20" fmla="*/ 2235768 w 2611857"/>
              <a:gd name="connsiteY20" fmla="*/ 115503 h 1472665"/>
              <a:gd name="connsiteX21" fmla="*/ 2264644 w 2611857"/>
              <a:gd name="connsiteY21" fmla="*/ 134754 h 1472665"/>
              <a:gd name="connsiteX22" fmla="*/ 2322396 w 2611857"/>
              <a:gd name="connsiteY22" fmla="*/ 154004 h 1472665"/>
              <a:gd name="connsiteX23" fmla="*/ 2389773 w 2611857"/>
              <a:gd name="connsiteY23" fmla="*/ 182880 h 1472665"/>
              <a:gd name="connsiteX24" fmla="*/ 2447524 w 2611857"/>
              <a:gd name="connsiteY24" fmla="*/ 231006 h 1472665"/>
              <a:gd name="connsiteX25" fmla="*/ 2476400 w 2611857"/>
              <a:gd name="connsiteY25" fmla="*/ 269507 h 1472665"/>
              <a:gd name="connsiteX26" fmla="*/ 2534151 w 2611857"/>
              <a:gd name="connsiteY26" fmla="*/ 308009 h 1472665"/>
              <a:gd name="connsiteX27" fmla="*/ 2563027 w 2611857"/>
              <a:gd name="connsiteY27" fmla="*/ 365760 h 1472665"/>
              <a:gd name="connsiteX28" fmla="*/ 2601528 w 2611857"/>
              <a:gd name="connsiteY28" fmla="*/ 490889 h 1472665"/>
              <a:gd name="connsiteX29" fmla="*/ 2591903 w 2611857"/>
              <a:gd name="connsiteY29" fmla="*/ 924025 h 1472665"/>
              <a:gd name="connsiteX30" fmla="*/ 2572653 w 2611857"/>
              <a:gd name="connsiteY30" fmla="*/ 1001027 h 1472665"/>
              <a:gd name="connsiteX31" fmla="*/ 2553402 w 2611857"/>
              <a:gd name="connsiteY31" fmla="*/ 1039529 h 1472665"/>
              <a:gd name="connsiteX32" fmla="*/ 2524526 w 2611857"/>
              <a:gd name="connsiteY32" fmla="*/ 1049154 h 1472665"/>
              <a:gd name="connsiteX33" fmla="*/ 2486025 w 2611857"/>
              <a:gd name="connsiteY33" fmla="*/ 1106905 h 1472665"/>
              <a:gd name="connsiteX34" fmla="*/ 2399398 w 2611857"/>
              <a:gd name="connsiteY34" fmla="*/ 1164657 h 1472665"/>
              <a:gd name="connsiteX35" fmla="*/ 2341646 w 2611857"/>
              <a:gd name="connsiteY35" fmla="*/ 1203158 h 1472665"/>
              <a:gd name="connsiteX36" fmla="*/ 2312770 w 2611857"/>
              <a:gd name="connsiteY36" fmla="*/ 1222409 h 1472665"/>
              <a:gd name="connsiteX37" fmla="*/ 2235768 w 2611857"/>
              <a:gd name="connsiteY37" fmla="*/ 1260910 h 1472665"/>
              <a:gd name="connsiteX38" fmla="*/ 2091389 w 2611857"/>
              <a:gd name="connsiteY38" fmla="*/ 1289785 h 1472665"/>
              <a:gd name="connsiteX39" fmla="*/ 1966261 w 2611857"/>
              <a:gd name="connsiteY39" fmla="*/ 1318661 h 1472665"/>
              <a:gd name="connsiteX40" fmla="*/ 1773756 w 2611857"/>
              <a:gd name="connsiteY40" fmla="*/ 1328286 h 1472665"/>
              <a:gd name="connsiteX41" fmla="*/ 1494623 w 2611857"/>
              <a:gd name="connsiteY41" fmla="*/ 1357162 h 1472665"/>
              <a:gd name="connsiteX42" fmla="*/ 1465747 w 2611857"/>
              <a:gd name="connsiteY42" fmla="*/ 1376413 h 1472665"/>
              <a:gd name="connsiteX43" fmla="*/ 1321368 w 2611857"/>
              <a:gd name="connsiteY43" fmla="*/ 1386038 h 1472665"/>
              <a:gd name="connsiteX44" fmla="*/ 1099987 w 2611857"/>
              <a:gd name="connsiteY44" fmla="*/ 1414914 h 1472665"/>
              <a:gd name="connsiteX45" fmla="*/ 868981 w 2611857"/>
              <a:gd name="connsiteY45" fmla="*/ 1424539 h 1472665"/>
              <a:gd name="connsiteX46" fmla="*/ 820855 w 2611857"/>
              <a:gd name="connsiteY46" fmla="*/ 1443790 h 1472665"/>
              <a:gd name="connsiteX47" fmla="*/ 560973 w 2611857"/>
              <a:gd name="connsiteY47" fmla="*/ 1472665 h 1472665"/>
              <a:gd name="connsiteX48" fmla="*/ 204838 w 2611857"/>
              <a:gd name="connsiteY48" fmla="*/ 1453415 h 1472665"/>
              <a:gd name="connsiteX49" fmla="*/ 166337 w 2611857"/>
              <a:gd name="connsiteY49" fmla="*/ 1434164 h 1472665"/>
              <a:gd name="connsiteX50" fmla="*/ 108585 w 2611857"/>
              <a:gd name="connsiteY50" fmla="*/ 1414914 h 1472665"/>
              <a:gd name="connsiteX51" fmla="*/ 70084 w 2611857"/>
              <a:gd name="connsiteY51" fmla="*/ 1386038 h 1472665"/>
              <a:gd name="connsiteX52" fmla="*/ 12333 w 2611857"/>
              <a:gd name="connsiteY52" fmla="*/ 1289785 h 1472665"/>
              <a:gd name="connsiteX53" fmla="*/ 21958 w 2611857"/>
              <a:gd name="connsiteY53" fmla="*/ 770021 h 1472665"/>
              <a:gd name="connsiteX54" fmla="*/ 31583 w 2611857"/>
              <a:gd name="connsiteY54" fmla="*/ 712270 h 1472665"/>
              <a:gd name="connsiteX55" fmla="*/ 60459 w 2611857"/>
              <a:gd name="connsiteY55" fmla="*/ 654518 h 1472665"/>
              <a:gd name="connsiteX56" fmla="*/ 118210 w 2611857"/>
              <a:gd name="connsiteY56" fmla="*/ 558265 h 1472665"/>
              <a:gd name="connsiteX57" fmla="*/ 127836 w 2611857"/>
              <a:gd name="connsiteY57" fmla="*/ 519764 h 1472665"/>
              <a:gd name="connsiteX58" fmla="*/ 185587 w 2611857"/>
              <a:gd name="connsiteY58" fmla="*/ 462013 h 1472665"/>
              <a:gd name="connsiteX59" fmla="*/ 175962 w 2611857"/>
              <a:gd name="connsiteY59" fmla="*/ 413886 h 14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611857" h="1472665">
                <a:moveTo>
                  <a:pt x="175962" y="413886"/>
                </a:moveTo>
                <a:cubicBezTo>
                  <a:pt x="182379" y="402657"/>
                  <a:pt x="209164" y="403342"/>
                  <a:pt x="224088" y="394636"/>
                </a:cubicBezTo>
                <a:cubicBezTo>
                  <a:pt x="302416" y="348945"/>
                  <a:pt x="276966" y="343830"/>
                  <a:pt x="358842" y="308009"/>
                </a:cubicBezTo>
                <a:cubicBezTo>
                  <a:pt x="428757" y="277421"/>
                  <a:pt x="443836" y="279366"/>
                  <a:pt x="512846" y="269507"/>
                </a:cubicBezTo>
                <a:cubicBezTo>
                  <a:pt x="706696" y="161814"/>
                  <a:pt x="506333" y="264555"/>
                  <a:pt x="666850" y="202131"/>
                </a:cubicBezTo>
                <a:cubicBezTo>
                  <a:pt x="830456" y="138506"/>
                  <a:pt x="710757" y="160889"/>
                  <a:pt x="859356" y="144379"/>
                </a:cubicBezTo>
                <a:cubicBezTo>
                  <a:pt x="888171" y="129972"/>
                  <a:pt x="938382" y="103925"/>
                  <a:pt x="965234" y="96253"/>
                </a:cubicBezTo>
                <a:cubicBezTo>
                  <a:pt x="987048" y="90020"/>
                  <a:pt x="1010364" y="91076"/>
                  <a:pt x="1032610" y="86627"/>
                </a:cubicBezTo>
                <a:cubicBezTo>
                  <a:pt x="1058554" y="81438"/>
                  <a:pt x="1083833" y="73326"/>
                  <a:pt x="1109613" y="67377"/>
                </a:cubicBezTo>
                <a:cubicBezTo>
                  <a:pt x="1125554" y="63698"/>
                  <a:pt x="1141697" y="60960"/>
                  <a:pt x="1157739" y="57752"/>
                </a:cubicBezTo>
                <a:cubicBezTo>
                  <a:pt x="1167364" y="51335"/>
                  <a:pt x="1175640" y="42159"/>
                  <a:pt x="1186615" y="38501"/>
                </a:cubicBezTo>
                <a:cubicBezTo>
                  <a:pt x="1205129" y="32329"/>
                  <a:pt x="1225165" y="32367"/>
                  <a:pt x="1244366" y="28876"/>
                </a:cubicBezTo>
                <a:cubicBezTo>
                  <a:pt x="1260462" y="25950"/>
                  <a:pt x="1276621" y="23219"/>
                  <a:pt x="1292493" y="19251"/>
                </a:cubicBezTo>
                <a:cubicBezTo>
                  <a:pt x="1315153" y="13586"/>
                  <a:pt x="1337410" y="6417"/>
                  <a:pt x="1359869" y="0"/>
                </a:cubicBezTo>
                <a:lnTo>
                  <a:pt x="1802631" y="9625"/>
                </a:lnTo>
                <a:cubicBezTo>
                  <a:pt x="1822133" y="10375"/>
                  <a:pt x="1841038" y="16672"/>
                  <a:pt x="1860383" y="19251"/>
                </a:cubicBezTo>
                <a:cubicBezTo>
                  <a:pt x="1889181" y="23091"/>
                  <a:pt x="1918134" y="25668"/>
                  <a:pt x="1947010" y="28876"/>
                </a:cubicBezTo>
                <a:cubicBezTo>
                  <a:pt x="1979094" y="38501"/>
                  <a:pt x="2010766" y="49628"/>
                  <a:pt x="2043263" y="57752"/>
                </a:cubicBezTo>
                <a:cubicBezTo>
                  <a:pt x="2075006" y="65688"/>
                  <a:pt x="2107523" y="70146"/>
                  <a:pt x="2139516" y="77002"/>
                </a:cubicBezTo>
                <a:cubicBezTo>
                  <a:pt x="2152451" y="79774"/>
                  <a:pt x="2165183" y="83419"/>
                  <a:pt x="2178017" y="86627"/>
                </a:cubicBezTo>
                <a:cubicBezTo>
                  <a:pt x="2260774" y="141799"/>
                  <a:pt x="2156067" y="75652"/>
                  <a:pt x="2235768" y="115503"/>
                </a:cubicBezTo>
                <a:cubicBezTo>
                  <a:pt x="2246115" y="120677"/>
                  <a:pt x="2254073" y="130056"/>
                  <a:pt x="2264644" y="134754"/>
                </a:cubicBezTo>
                <a:cubicBezTo>
                  <a:pt x="2283187" y="142995"/>
                  <a:pt x="2304246" y="144929"/>
                  <a:pt x="2322396" y="154004"/>
                </a:cubicBezTo>
                <a:cubicBezTo>
                  <a:pt x="2369972" y="177793"/>
                  <a:pt x="2347285" y="168718"/>
                  <a:pt x="2389773" y="182880"/>
                </a:cubicBezTo>
                <a:cubicBezTo>
                  <a:pt x="2419475" y="202682"/>
                  <a:pt x="2422822" y="202188"/>
                  <a:pt x="2447524" y="231006"/>
                </a:cubicBezTo>
                <a:cubicBezTo>
                  <a:pt x="2457964" y="243186"/>
                  <a:pt x="2464410" y="258849"/>
                  <a:pt x="2476400" y="269507"/>
                </a:cubicBezTo>
                <a:cubicBezTo>
                  <a:pt x="2493692" y="284878"/>
                  <a:pt x="2534151" y="308009"/>
                  <a:pt x="2534151" y="308009"/>
                </a:cubicBezTo>
                <a:cubicBezTo>
                  <a:pt x="2543776" y="327259"/>
                  <a:pt x="2554749" y="345893"/>
                  <a:pt x="2563027" y="365760"/>
                </a:cubicBezTo>
                <a:cubicBezTo>
                  <a:pt x="2575137" y="394824"/>
                  <a:pt x="2593426" y="462530"/>
                  <a:pt x="2601528" y="490889"/>
                </a:cubicBezTo>
                <a:cubicBezTo>
                  <a:pt x="2616168" y="710467"/>
                  <a:pt x="2617170" y="629247"/>
                  <a:pt x="2591903" y="924025"/>
                </a:cubicBezTo>
                <a:cubicBezTo>
                  <a:pt x="2590289" y="942858"/>
                  <a:pt x="2581250" y="980968"/>
                  <a:pt x="2572653" y="1001027"/>
                </a:cubicBezTo>
                <a:cubicBezTo>
                  <a:pt x="2567001" y="1014216"/>
                  <a:pt x="2563548" y="1029383"/>
                  <a:pt x="2553402" y="1039529"/>
                </a:cubicBezTo>
                <a:cubicBezTo>
                  <a:pt x="2546228" y="1046703"/>
                  <a:pt x="2534151" y="1045946"/>
                  <a:pt x="2524526" y="1049154"/>
                </a:cubicBezTo>
                <a:cubicBezTo>
                  <a:pt x="2513582" y="1081988"/>
                  <a:pt x="2518071" y="1082871"/>
                  <a:pt x="2486025" y="1106905"/>
                </a:cubicBezTo>
                <a:cubicBezTo>
                  <a:pt x="2458261" y="1127728"/>
                  <a:pt x="2399398" y="1164657"/>
                  <a:pt x="2399398" y="1164657"/>
                </a:cubicBezTo>
                <a:cubicBezTo>
                  <a:pt x="2382199" y="1216257"/>
                  <a:pt x="2403594" y="1179928"/>
                  <a:pt x="2341646" y="1203158"/>
                </a:cubicBezTo>
                <a:cubicBezTo>
                  <a:pt x="2330814" y="1207220"/>
                  <a:pt x="2322926" y="1216869"/>
                  <a:pt x="2312770" y="1222409"/>
                </a:cubicBezTo>
                <a:cubicBezTo>
                  <a:pt x="2287577" y="1236151"/>
                  <a:pt x="2262145" y="1249606"/>
                  <a:pt x="2235768" y="1260910"/>
                </a:cubicBezTo>
                <a:cubicBezTo>
                  <a:pt x="2176049" y="1286504"/>
                  <a:pt x="2161537" y="1281991"/>
                  <a:pt x="2091389" y="1289785"/>
                </a:cubicBezTo>
                <a:cubicBezTo>
                  <a:pt x="2060264" y="1297567"/>
                  <a:pt x="1985142" y="1316708"/>
                  <a:pt x="1966261" y="1318661"/>
                </a:cubicBezTo>
                <a:cubicBezTo>
                  <a:pt x="1902354" y="1325272"/>
                  <a:pt x="1837924" y="1325078"/>
                  <a:pt x="1773756" y="1328286"/>
                </a:cubicBezTo>
                <a:cubicBezTo>
                  <a:pt x="1603481" y="1376937"/>
                  <a:pt x="1835465" y="1316261"/>
                  <a:pt x="1494623" y="1357162"/>
                </a:cubicBezTo>
                <a:cubicBezTo>
                  <a:pt x="1483137" y="1358540"/>
                  <a:pt x="1477158" y="1374511"/>
                  <a:pt x="1465747" y="1376413"/>
                </a:cubicBezTo>
                <a:cubicBezTo>
                  <a:pt x="1418170" y="1384343"/>
                  <a:pt x="1369494" y="1382830"/>
                  <a:pt x="1321368" y="1386038"/>
                </a:cubicBezTo>
                <a:cubicBezTo>
                  <a:pt x="1242765" y="1398131"/>
                  <a:pt x="1178331" y="1410306"/>
                  <a:pt x="1099987" y="1414914"/>
                </a:cubicBezTo>
                <a:cubicBezTo>
                  <a:pt x="1023051" y="1419440"/>
                  <a:pt x="945983" y="1421331"/>
                  <a:pt x="868981" y="1424539"/>
                </a:cubicBezTo>
                <a:cubicBezTo>
                  <a:pt x="852939" y="1430956"/>
                  <a:pt x="837926" y="1441123"/>
                  <a:pt x="820855" y="1443790"/>
                </a:cubicBezTo>
                <a:cubicBezTo>
                  <a:pt x="734739" y="1457245"/>
                  <a:pt x="560973" y="1472665"/>
                  <a:pt x="560973" y="1472665"/>
                </a:cubicBezTo>
                <a:cubicBezTo>
                  <a:pt x="556437" y="1472459"/>
                  <a:pt x="245374" y="1459815"/>
                  <a:pt x="204838" y="1453415"/>
                </a:cubicBezTo>
                <a:cubicBezTo>
                  <a:pt x="190665" y="1451177"/>
                  <a:pt x="179659" y="1439493"/>
                  <a:pt x="166337" y="1434164"/>
                </a:cubicBezTo>
                <a:cubicBezTo>
                  <a:pt x="147496" y="1426628"/>
                  <a:pt x="108585" y="1414914"/>
                  <a:pt x="108585" y="1414914"/>
                </a:cubicBezTo>
                <a:cubicBezTo>
                  <a:pt x="95751" y="1405289"/>
                  <a:pt x="79865" y="1398753"/>
                  <a:pt x="70084" y="1386038"/>
                </a:cubicBezTo>
                <a:cubicBezTo>
                  <a:pt x="47271" y="1356381"/>
                  <a:pt x="12333" y="1289785"/>
                  <a:pt x="12333" y="1289785"/>
                </a:cubicBezTo>
                <a:cubicBezTo>
                  <a:pt x="-7419" y="1052782"/>
                  <a:pt x="-2896" y="1167688"/>
                  <a:pt x="21958" y="770021"/>
                </a:cubicBezTo>
                <a:cubicBezTo>
                  <a:pt x="23175" y="750543"/>
                  <a:pt x="25412" y="730784"/>
                  <a:pt x="31583" y="712270"/>
                </a:cubicBezTo>
                <a:cubicBezTo>
                  <a:pt x="38389" y="691852"/>
                  <a:pt x="50834" y="673769"/>
                  <a:pt x="60459" y="654518"/>
                </a:cubicBezTo>
                <a:cubicBezTo>
                  <a:pt x="82136" y="567807"/>
                  <a:pt x="50297" y="671452"/>
                  <a:pt x="118210" y="558265"/>
                </a:cubicBezTo>
                <a:cubicBezTo>
                  <a:pt x="125016" y="546921"/>
                  <a:pt x="120250" y="530601"/>
                  <a:pt x="127836" y="519764"/>
                </a:cubicBezTo>
                <a:cubicBezTo>
                  <a:pt x="143448" y="497461"/>
                  <a:pt x="185587" y="462013"/>
                  <a:pt x="185587" y="462013"/>
                </a:cubicBezTo>
                <a:cubicBezTo>
                  <a:pt x="197242" y="427050"/>
                  <a:pt x="169545" y="425115"/>
                  <a:pt x="175962" y="41388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37BCF-820B-4FC6-89AA-BF42002C4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53" y="1238738"/>
            <a:ext cx="5384177" cy="5619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492172" y="627143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</p:spTree>
    <p:extLst>
      <p:ext uri="{BB962C8B-B14F-4D97-AF65-F5344CB8AC3E}">
        <p14:creationId xmlns:p14="http://schemas.microsoft.com/office/powerpoint/2010/main" val="37103532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</TotalTime>
  <Words>1484</Words>
  <Application>Microsoft Office PowerPoint</Application>
  <PresentationFormat>On-screen Show (4:3)</PresentationFormat>
  <Paragraphs>419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Helv</vt:lpstr>
      <vt:lpstr>Times New Roman</vt:lpstr>
      <vt:lpstr>Trebuchet MS</vt:lpstr>
      <vt:lpstr>Wingdings</vt:lpstr>
      <vt:lpstr>Wingdings 3</vt:lpstr>
      <vt:lpstr>Facet</vt:lpstr>
      <vt:lpstr>Partnering to Eliminate Cervical Cancer in Alabama</vt:lpstr>
      <vt:lpstr>Eliminating Cervical Cancer: What Can You Do?</vt:lpstr>
      <vt:lpstr>Eliminating Cervical Cancer is Possible</vt:lpstr>
      <vt:lpstr>World Health Organization Global call to Action to Eliminate Cervical Cancer</vt:lpstr>
      <vt:lpstr>Press Conference:  Action Plan to Eliminate  Cervical Cancer in Alabama</vt:lpstr>
      <vt:lpstr>Operation WIPE OUT  Cervical Cancer Alabama </vt:lpstr>
      <vt:lpstr>Choctaw, Dallas, Marengo,  and Wilcox County Regional Data</vt:lpstr>
      <vt:lpstr>Uninsured Women Age 35-64 Census Tract, 2020</vt:lpstr>
      <vt:lpstr>Uninsured Women Age 35-64 Census Tract, 2020</vt:lpstr>
      <vt:lpstr>Federal Poverty Level Women Age 35-64 Census Tract, 2020</vt:lpstr>
      <vt:lpstr>Federal Poverty Level Women Age 35-64 Census Tract, 2020</vt:lpstr>
      <vt:lpstr>2023 HPV Vaccination Rates: 9-19 Years of Age</vt:lpstr>
      <vt:lpstr>Cervical Cancer Mortality Rates:  2011-2020</vt:lpstr>
      <vt:lpstr>Cervical Cancer Incidence Rates:  2011-2020</vt:lpstr>
      <vt:lpstr>Cervical Cancer Late-Stage Cancer Rates:  2011-2020</vt:lpstr>
      <vt:lpstr>Breast Cancer Mortality Rates:  2011-2020</vt:lpstr>
      <vt:lpstr>Breast Cancer Incidence Rates:  2011-2020</vt:lpstr>
      <vt:lpstr>Breast Cancer Late-Stage Cancer Rates:  2011-2020</vt:lpstr>
      <vt:lpstr>Alabama Breast and Cervical Cancer Early Detection Program (ABC)</vt:lpstr>
      <vt:lpstr>ABC Eligible Women</vt:lpstr>
      <vt:lpstr>How is the Program Funded?</vt:lpstr>
      <vt:lpstr>Who Provides the Medical Care?</vt:lpstr>
      <vt:lpstr>Reimbursement for Providers</vt:lpstr>
      <vt:lpstr>Office Visit Reimbursement</vt:lpstr>
      <vt:lpstr>Medicaid Treatment Act</vt:lpstr>
      <vt:lpstr>Medical Advisory Committee</vt:lpstr>
      <vt:lpstr>ABC Regional Data:</vt:lpstr>
      <vt:lpstr>PowerPoint Presentation</vt:lpstr>
      <vt:lpstr>Cervical Cancer Screening  2018 -2022</vt:lpstr>
      <vt:lpstr>Cervical Cancer &amp; Pre-Cancer Detected 2018 - 2022</vt:lpstr>
      <vt:lpstr>Number of Colposcopies in the Region vs Alabama: 2022</vt:lpstr>
      <vt:lpstr>Breast Cancer Screening 2018 -2022</vt:lpstr>
      <vt:lpstr>Breast Cancer Cases Detected  2018-2022</vt:lpstr>
      <vt:lpstr>Alabama Department of Public Health and Colposcopies</vt:lpstr>
      <vt:lpstr>ABC Enrolling Providers</vt:lpstr>
      <vt:lpstr>ABC Enrolling Providers</vt:lpstr>
      <vt:lpstr>ABC Mammogram Providers</vt:lpstr>
      <vt:lpstr>ABC Mammogram Providers</vt:lpstr>
      <vt:lpstr>ABC Diagnostic Providers</vt:lpstr>
      <vt:lpstr>ABC Diagnostic Providers</vt:lpstr>
      <vt:lpstr>Contact Information</vt:lpstr>
      <vt:lpstr>Please complete the Evaluation in your  packet or through the link in the Zoom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Breast &amp; Cervical Cancer Early Detection Program (ABCCEDP)</dc:title>
  <dc:creator>new</dc:creator>
  <cp:lastModifiedBy>Price, Misty</cp:lastModifiedBy>
  <cp:revision>287</cp:revision>
  <cp:lastPrinted>2024-02-16T18:44:20Z</cp:lastPrinted>
  <dcterms:created xsi:type="dcterms:W3CDTF">2008-12-01T15:58:28Z</dcterms:created>
  <dcterms:modified xsi:type="dcterms:W3CDTF">2024-03-19T20:00:47Z</dcterms:modified>
</cp:coreProperties>
</file>