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680" r:id="rId3"/>
    <p:sldId id="259" r:id="rId4"/>
    <p:sldId id="600" r:id="rId5"/>
    <p:sldId id="657" r:id="rId6"/>
    <p:sldId id="648" r:id="rId7"/>
    <p:sldId id="348" r:id="rId8"/>
    <p:sldId id="666" r:id="rId9"/>
    <p:sldId id="676" r:id="rId10"/>
    <p:sldId id="667" r:id="rId11"/>
    <p:sldId id="675" r:id="rId12"/>
    <p:sldId id="349" r:id="rId13"/>
    <p:sldId id="350" r:id="rId14"/>
    <p:sldId id="351" r:id="rId15"/>
    <p:sldId id="352" r:id="rId16"/>
    <p:sldId id="663" r:id="rId17"/>
    <p:sldId id="664" r:id="rId18"/>
    <p:sldId id="665" r:id="rId19"/>
    <p:sldId id="339" r:id="rId20"/>
    <p:sldId id="257" r:id="rId21"/>
    <p:sldId id="261" r:id="rId22"/>
    <p:sldId id="260" r:id="rId23"/>
    <p:sldId id="337" r:id="rId24"/>
    <p:sldId id="340" r:id="rId25"/>
    <p:sldId id="338" r:id="rId26"/>
    <p:sldId id="330" r:id="rId27"/>
    <p:sldId id="342" r:id="rId28"/>
    <p:sldId id="343" r:id="rId29"/>
    <p:sldId id="682" r:id="rId30"/>
    <p:sldId id="683" r:id="rId31"/>
    <p:sldId id="684" r:id="rId32"/>
    <p:sldId id="685" r:id="rId33"/>
    <p:sldId id="686" r:id="rId34"/>
    <p:sldId id="662" r:id="rId35"/>
    <p:sldId id="670" r:id="rId36"/>
    <p:sldId id="687" r:id="rId37"/>
    <p:sldId id="669" r:id="rId38"/>
    <p:sldId id="688" r:id="rId39"/>
    <p:sldId id="668" r:id="rId40"/>
    <p:sldId id="672" r:id="rId41"/>
    <p:sldId id="336" r:id="rId42"/>
    <p:sldId id="678" r:id="rId4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BA7"/>
    <a:srgbClr val="CFFAA8"/>
    <a:srgbClr val="FFFFAB"/>
    <a:srgbClr val="FFE9A3"/>
    <a:srgbClr val="BC8F00"/>
    <a:srgbClr val="D6A300"/>
    <a:srgbClr val="FFE5F3"/>
    <a:srgbClr val="FFB3DB"/>
    <a:srgbClr val="1F5970"/>
    <a:srgbClr val="FF9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8633" autoAdjust="0"/>
  </p:normalViewPr>
  <p:slideViewPr>
    <p:cSldViewPr>
      <p:cViewPr varScale="1">
        <p:scale>
          <a:sx n="114" d="100"/>
          <a:sy n="114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1mzhub\Desktop\Report%20for%20Nancy\2023\Regional%20Meeting\Monroe\Data%20summa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96687311079996E-2"/>
          <c:y val="1.5956479272168107E-2"/>
          <c:w val="0.97655899465102103"/>
          <c:h val="0.837206173568922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Uninsured!$L$4</c:f>
              <c:strCache>
                <c:ptCount val="1"/>
                <c:pt idx="0">
                  <c:v>Total Screened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0">
              <a:solidFill>
                <a:schemeClr val="accent1">
                  <a:alpha val="97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Uninsured!$L$5:$L$9</c:f>
              <c:numCache>
                <c:formatCode>#,##0</c:formatCode>
                <c:ptCount val="5"/>
                <c:pt idx="0">
                  <c:v>9708</c:v>
                </c:pt>
                <c:pt idx="1">
                  <c:v>12509</c:v>
                </c:pt>
                <c:pt idx="2">
                  <c:v>6997</c:v>
                </c:pt>
                <c:pt idx="3">
                  <c:v>9964</c:v>
                </c:pt>
                <c:pt idx="4">
                  <c:v>10680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D-4CD5-B927-17C743758B02}"/>
            </c:ext>
          </c:extLst>
        </c:ser>
        <c:ser>
          <c:idx val="2"/>
          <c:order val="1"/>
          <c:tx>
            <c:strRef>
              <c:f>Uninsured!$M$4</c:f>
              <c:strCache>
                <c:ptCount val="1"/>
                <c:pt idx="0">
                  <c:v>Screened for Breast</c:v>
                </c:pt>
              </c:strCache>
            </c:strRef>
          </c:tx>
          <c:spPr>
            <a:solidFill>
              <a:srgbClr val="F7A3C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Uninsured!$M$5:$M$9</c:f>
              <c:numCache>
                <c:formatCode>#,##0</c:formatCode>
                <c:ptCount val="5"/>
                <c:pt idx="0">
                  <c:v>8580</c:v>
                </c:pt>
                <c:pt idx="1">
                  <c:v>10041</c:v>
                </c:pt>
                <c:pt idx="2">
                  <c:v>5673</c:v>
                </c:pt>
                <c:pt idx="3">
                  <c:v>8823</c:v>
                </c:pt>
                <c:pt idx="4">
                  <c:v>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D-4CD5-B927-17C743758B02}"/>
            </c:ext>
          </c:extLst>
        </c:ser>
        <c:ser>
          <c:idx val="3"/>
          <c:order val="2"/>
          <c:tx>
            <c:strRef>
              <c:f>Uninsured!$N$4</c:f>
              <c:strCache>
                <c:ptCount val="1"/>
                <c:pt idx="0">
                  <c:v>Screened for Cervical</c:v>
                </c:pt>
              </c:strCache>
            </c:strRef>
          </c:tx>
          <c:spPr>
            <a:solidFill>
              <a:srgbClr val="80C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Uninsured!$J$5:$J$9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Uninsured!$N$5:$N$9</c:f>
              <c:numCache>
                <c:formatCode>#,##0</c:formatCode>
                <c:ptCount val="5"/>
                <c:pt idx="0">
                  <c:v>4315</c:v>
                </c:pt>
                <c:pt idx="1">
                  <c:v>5660</c:v>
                </c:pt>
                <c:pt idx="2">
                  <c:v>3500</c:v>
                </c:pt>
                <c:pt idx="3">
                  <c:v>4749</c:v>
                </c:pt>
                <c:pt idx="4">
                  <c:v>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BD-4CD5-B927-17C743758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"/>
        <c:axId val="1623501744"/>
        <c:axId val="1623500912"/>
      </c:barChart>
      <c:catAx>
        <c:axId val="162350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500912"/>
        <c:crosses val="autoZero"/>
        <c:auto val="1"/>
        <c:lblAlgn val="ctr"/>
        <c:lblOffset val="100"/>
        <c:noMultiLvlLbl val="0"/>
      </c:catAx>
      <c:valAx>
        <c:axId val="162350091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2350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'Region-2'!$C$16</c:f>
              <c:strCache>
                <c:ptCount val="1"/>
                <c:pt idx="0">
                  <c:v>Lee</c:v>
                </c:pt>
              </c:strCache>
            </c:strRef>
          </c:tx>
          <c:spPr>
            <a:solidFill>
              <a:srgbClr val="1739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'Region-2'!$D$16:$H$16</c:f>
              <c:numCache>
                <c:formatCode>General</c:formatCode>
                <c:ptCount val="5"/>
                <c:pt idx="0">
                  <c:v>79</c:v>
                </c:pt>
                <c:pt idx="1">
                  <c:v>135</c:v>
                </c:pt>
                <c:pt idx="2">
                  <c:v>54</c:v>
                </c:pt>
                <c:pt idx="3">
                  <c:v>63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5-43A4-A72E-6F01C3736704}"/>
            </c:ext>
          </c:extLst>
        </c:ser>
        <c:ser>
          <c:idx val="1"/>
          <c:order val="1"/>
          <c:tx>
            <c:strRef>
              <c:f>'Region-2'!$C$17</c:f>
              <c:strCache>
                <c:ptCount val="1"/>
                <c:pt idx="0">
                  <c:v>Chambers</c:v>
                </c:pt>
              </c:strCache>
            </c:strRef>
          </c:tx>
          <c:spPr>
            <a:solidFill>
              <a:srgbClr val="2E70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'Region-2'!$D$17:$H$17</c:f>
              <c:numCache>
                <c:formatCode>General</c:formatCode>
                <c:ptCount val="5"/>
                <c:pt idx="0">
                  <c:v>32</c:v>
                </c:pt>
                <c:pt idx="1">
                  <c:v>33</c:v>
                </c:pt>
                <c:pt idx="2">
                  <c:v>16</c:v>
                </c:pt>
                <c:pt idx="3">
                  <c:v>16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5-43A4-A72E-6F01C3736704}"/>
            </c:ext>
          </c:extLst>
        </c:ser>
        <c:ser>
          <c:idx val="2"/>
          <c:order val="2"/>
          <c:tx>
            <c:strRef>
              <c:f>'Region-2'!$C$18</c:f>
              <c:strCache>
                <c:ptCount val="1"/>
                <c:pt idx="0">
                  <c:v>Tallapoosa</c:v>
                </c:pt>
              </c:strCache>
            </c:strRef>
          </c:tx>
          <c:spPr>
            <a:solidFill>
              <a:srgbClr val="3D95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'Region-2'!$D$18:$H$18</c:f>
              <c:numCache>
                <c:formatCode>General</c:formatCode>
                <c:ptCount val="5"/>
                <c:pt idx="0">
                  <c:v>30</c:v>
                </c:pt>
                <c:pt idx="1">
                  <c:v>38</c:v>
                </c:pt>
                <c:pt idx="2">
                  <c:v>15</c:v>
                </c:pt>
                <c:pt idx="3">
                  <c:v>25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B5-43A4-A72E-6F01C3736704}"/>
            </c:ext>
          </c:extLst>
        </c:ser>
        <c:ser>
          <c:idx val="3"/>
          <c:order val="3"/>
          <c:tx>
            <c:strRef>
              <c:f>'Region-2'!$C$19</c:f>
              <c:strCache>
                <c:ptCount val="1"/>
                <c:pt idx="0">
                  <c:v>Russell</c:v>
                </c:pt>
              </c:strCache>
            </c:strRef>
          </c:tx>
          <c:spPr>
            <a:solidFill>
              <a:srgbClr val="47AF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'Region-2'!$D$19:$H$19</c:f>
              <c:numCache>
                <c:formatCode>General</c:formatCode>
                <c:ptCount val="5"/>
                <c:pt idx="0">
                  <c:v>24</c:v>
                </c:pt>
                <c:pt idx="1">
                  <c:v>33</c:v>
                </c:pt>
                <c:pt idx="2">
                  <c:v>12</c:v>
                </c:pt>
                <c:pt idx="3">
                  <c:v>12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B5-43A4-A72E-6F01C3736704}"/>
            </c:ext>
          </c:extLst>
        </c:ser>
        <c:ser>
          <c:idx val="4"/>
          <c:order val="4"/>
          <c:tx>
            <c:strRef>
              <c:f>'Region-2'!$C$20</c:f>
              <c:strCache>
                <c:ptCount val="1"/>
                <c:pt idx="0">
                  <c:v>Macon</c:v>
                </c:pt>
              </c:strCache>
            </c:strRef>
          </c:tx>
          <c:spPr>
            <a:solidFill>
              <a:srgbClr val="64C09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'Region-2'!$D$15:$H$15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'Region-2'!$D$20:$H$20</c:f>
              <c:numCache>
                <c:formatCode>General</c:formatCode>
                <c:ptCount val="5"/>
                <c:pt idx="0">
                  <c:v>12</c:v>
                </c:pt>
                <c:pt idx="1">
                  <c:v>18</c:v>
                </c:pt>
                <c:pt idx="2">
                  <c:v>8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B5-43A4-A72E-6F01C3736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558624"/>
        <c:axId val="2081566112"/>
      </c:barChart>
      <c:catAx>
        <c:axId val="20815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566112"/>
        <c:crosses val="autoZero"/>
        <c:auto val="1"/>
        <c:lblAlgn val="ctr"/>
        <c:lblOffset val="100"/>
        <c:noMultiLvlLbl val="0"/>
      </c:catAx>
      <c:valAx>
        <c:axId val="208156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558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064282218959914"/>
          <c:w val="0.99122807017543857"/>
          <c:h val="6.2408025268027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018965473983817E-2"/>
          <c:y val="2.9452879901566052E-2"/>
          <c:w val="0.96329856329769636"/>
          <c:h val="0.76892321765626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Lee</c:v>
                </c:pt>
              </c:strCache>
            </c:strRef>
          </c:tx>
          <c:spPr>
            <a:solidFill>
              <a:srgbClr val="7600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Sheet2!$C$2:$G$2</c:f>
              <c:numCache>
                <c:formatCode>General</c:formatCode>
                <c:ptCount val="5"/>
                <c:pt idx="0">
                  <c:v>106</c:v>
                </c:pt>
                <c:pt idx="1">
                  <c:v>142</c:v>
                </c:pt>
                <c:pt idx="2">
                  <c:v>44</c:v>
                </c:pt>
                <c:pt idx="3">
                  <c:v>81</c:v>
                </c:pt>
                <c:pt idx="4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8-4F28-BCBF-041F2A38D553}"/>
            </c:ext>
          </c:extLst>
        </c:ser>
        <c:ser>
          <c:idx val="1"/>
          <c:order val="1"/>
          <c:tx>
            <c:strRef>
              <c:f>Sheet2!$B$3</c:f>
              <c:strCache>
                <c:ptCount val="1"/>
                <c:pt idx="0">
                  <c:v>Russell</c:v>
                </c:pt>
              </c:strCache>
            </c:strRef>
          </c:tx>
          <c:spPr>
            <a:solidFill>
              <a:srgbClr val="9600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Sheet2!$C$3:$G$3</c:f>
              <c:numCache>
                <c:formatCode>General</c:formatCode>
                <c:ptCount val="5"/>
                <c:pt idx="0">
                  <c:v>45</c:v>
                </c:pt>
                <c:pt idx="1">
                  <c:v>45</c:v>
                </c:pt>
                <c:pt idx="2">
                  <c:v>12</c:v>
                </c:pt>
                <c:pt idx="3">
                  <c:v>23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8-4F28-BCBF-041F2A38D553}"/>
            </c:ext>
          </c:extLst>
        </c:ser>
        <c:ser>
          <c:idx val="2"/>
          <c:order val="2"/>
          <c:tx>
            <c:strRef>
              <c:f>Sheet2!$B$4</c:f>
              <c:strCache>
                <c:ptCount val="1"/>
                <c:pt idx="0">
                  <c:v>Chambers</c:v>
                </c:pt>
              </c:strCache>
            </c:strRef>
          </c:tx>
          <c:spPr>
            <a:solidFill>
              <a:srgbClr val="BC00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Sheet2!$C$4:$G$4</c:f>
              <c:numCache>
                <c:formatCode>General</c:formatCode>
                <c:ptCount val="5"/>
                <c:pt idx="0">
                  <c:v>40</c:v>
                </c:pt>
                <c:pt idx="1">
                  <c:v>42</c:v>
                </c:pt>
                <c:pt idx="2">
                  <c:v>12</c:v>
                </c:pt>
                <c:pt idx="3">
                  <c:v>24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B8-4F28-BCBF-041F2A38D553}"/>
            </c:ext>
          </c:extLst>
        </c:ser>
        <c:ser>
          <c:idx val="3"/>
          <c:order val="3"/>
          <c:tx>
            <c:strRef>
              <c:f>Sheet2!$B$5</c:f>
              <c:strCache>
                <c:ptCount val="1"/>
                <c:pt idx="0">
                  <c:v>Tallapoosa</c:v>
                </c:pt>
              </c:strCache>
            </c:strRef>
          </c:tx>
          <c:spPr>
            <a:solidFill>
              <a:srgbClr val="C4006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Sheet2!$C$5:$G$5</c:f>
              <c:numCache>
                <c:formatCode>General</c:formatCode>
                <c:ptCount val="5"/>
                <c:pt idx="0">
                  <c:v>29</c:v>
                </c:pt>
                <c:pt idx="1">
                  <c:v>36</c:v>
                </c:pt>
                <c:pt idx="2">
                  <c:v>20</c:v>
                </c:pt>
                <c:pt idx="3">
                  <c:v>32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B8-4F28-BCBF-041F2A38D553}"/>
            </c:ext>
          </c:extLst>
        </c:ser>
        <c:ser>
          <c:idx val="4"/>
          <c:order val="4"/>
          <c:tx>
            <c:strRef>
              <c:f>Sheet2!$B$6</c:f>
              <c:strCache>
                <c:ptCount val="1"/>
                <c:pt idx="0">
                  <c:v>Macon</c:v>
                </c:pt>
              </c:strCache>
            </c:strRef>
          </c:tx>
          <c:spPr>
            <a:solidFill>
              <a:srgbClr val="FF098A">
                <a:alpha val="9882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Sheet2!$C$1:$G$1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Sheet2!$C$6:$G$6</c:f>
              <c:numCache>
                <c:formatCode>General</c:formatCode>
                <c:ptCount val="5"/>
                <c:pt idx="0">
                  <c:v>18</c:v>
                </c:pt>
                <c:pt idx="1">
                  <c:v>26</c:v>
                </c:pt>
                <c:pt idx="2">
                  <c:v>12</c:v>
                </c:pt>
                <c:pt idx="3">
                  <c:v>15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B8-4F28-BCBF-041F2A38D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1270400"/>
        <c:axId val="1151269568"/>
      </c:barChart>
      <c:catAx>
        <c:axId val="115127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269568"/>
        <c:crosses val="autoZero"/>
        <c:auto val="1"/>
        <c:lblAlgn val="ctr"/>
        <c:lblOffset val="100"/>
        <c:noMultiLvlLbl val="0"/>
      </c:catAx>
      <c:valAx>
        <c:axId val="115126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27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3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1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3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A41D7E-9643-4966-B8F7-BA95DAA9D8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Launched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3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198385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647930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999386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86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2018: 177  2019: 257  2020: 105  2021: 121  2022: 220</a:t>
            </a:r>
            <a:r>
              <a:rPr lang="en-US" dirty="0"/>
              <a:t>   Avg: 176-194…4%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05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2018: 768  2019: 918  2020: 498  2021: 673  2022: 770   Avg: 725-782…..9% of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9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3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Pierce, HPV Impact on Cervical Cancer</a:t>
            </a:r>
          </a:p>
          <a:p>
            <a:r>
              <a:rPr lang="en-US" dirty="0"/>
              <a:t>Become ABC Provider</a:t>
            </a:r>
          </a:p>
          <a:p>
            <a:r>
              <a:rPr lang="en-US" dirty="0"/>
              <a:t>Join Operation WIPEOUT: Vaccine, screening, and Appr FU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42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00BA35-1BFD-4AE4-AF13-65594F2860E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27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5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The Alabama average of 14.3%  below the poverty level is significantly worse than the US average of 10.2% for that age group. Likewise, the Alabama average of 11.3% with no insurance is significantly worse than the US average of 10.0% with no insurance for that age group.</a:t>
            </a:r>
          </a:p>
          <a:p>
            <a:pPr rtl="0"/>
            <a:endParaRPr lang="en-US" sz="1800" dirty="0">
              <a:solidFill>
                <a:srgbClr val="000000"/>
              </a:solidFill>
              <a:latin typeface="Helv"/>
            </a:endParaRP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Green means that Census Tract is at least better than the Alabama average, but does not necessarily mean it's good as it could still be worse than the national average.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Yellow means that Census Tract is the Alabama average or worse but not twice as worse. Keep in mind that means Yellow is also worse than the US.</a:t>
            </a:r>
          </a:p>
          <a:p>
            <a:pPr rtl="0"/>
            <a:r>
              <a:rPr lang="en-US" sz="1800" dirty="0">
                <a:solidFill>
                  <a:srgbClr val="000000"/>
                </a:solidFill>
                <a:latin typeface="Helv"/>
              </a:rPr>
              <a:t>Red means that Census Tract is more than twice as bad as the already terrible Alabama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2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41D7E-9643-4966-B8F7-BA95DAA9D8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  <p:extLst>
      <p:ext uri="{BB962C8B-B14F-4D97-AF65-F5344CB8AC3E}">
        <p14:creationId xmlns:p14="http://schemas.microsoft.com/office/powerpoint/2010/main" val="284610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CFC1-0F2D-48E1-ABF9-E843FF82A05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-CDC provides funding to every state in the nation</a:t>
            </a:r>
          </a:p>
          <a:p>
            <a:r>
              <a:rPr lang="en-US" dirty="0"/>
              <a:t>-We</a:t>
            </a:r>
            <a:r>
              <a:rPr lang="en-US" baseline="0" dirty="0"/>
              <a:t> can print up eligibility guidelines to handout if you’d like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C6CADD-C490-42A9-BAEF-81D6E6729249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F81C0-A811-4BA4-A78E-123E4503C3C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Services provided through 400+ contracted providers and county health departments.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969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01042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0099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866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5618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0ACA-7720-4428-A3B1-93953E1E05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2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2907845" y="-1944100"/>
            <a:ext cx="978812" cy="5702303"/>
          </a:xfrm>
        </p:spPr>
        <p:txBody>
          <a:bodyPr vert="eaVert" anchor="ctr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576430" y="163476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A1E6-F4BF-4676-8552-02C4E56C3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6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73" y="476722"/>
            <a:ext cx="7977349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3086" y="570010"/>
            <a:ext cx="228098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75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8518760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9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0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6001A-E010-405C-8D76-89DA697D6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5822C-3715-464E-A6CA-0D3B962C7D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B125-7623-4D27-BF0F-49BB66F931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22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B194-1509-49A6-8426-1A3B08EBB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4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51A2-7965-41BE-8825-249AC0135A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59693-1908-44C5-B1AE-696D388F42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2D2F5C-2E0B-4470-BD32-7AFEAB34DC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7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abamapublichealth.gov/bandc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ancy.wright@adph.state.al.us" TargetMode="External"/><Relationship Id="rId4" Type="http://schemas.openxmlformats.org/officeDocument/2006/relationships/hyperlink" Target="mailto:Kelli.Hardy@adph.state.al.u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87" y="1524000"/>
            <a:ext cx="5825202" cy="2647689"/>
          </a:xfrm>
        </p:spPr>
        <p:txBody>
          <a:bodyPr/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Partnering to Eliminate Cervical Cancer in Alabama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E9EEE-E283-444C-B81F-C4CEA1550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34" y="5039360"/>
            <a:ext cx="5825202" cy="82267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Nancy Wright</a:t>
            </a:r>
          </a:p>
          <a:p>
            <a:pPr algn="l"/>
            <a:r>
              <a:rPr lang="en-US" dirty="0"/>
              <a:t>Alabama Department of Public Health</a:t>
            </a:r>
          </a:p>
          <a:p>
            <a:pPr algn="l"/>
            <a:r>
              <a:rPr lang="en-US" dirty="0"/>
              <a:t>September 2023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7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228600" y="524947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</a:t>
            </a:r>
          </a:p>
          <a:p>
            <a:r>
              <a:rPr lang="en-US" sz="1400" dirty="0"/>
              <a:t> 10.2%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7B4F3-1BF5-4EDD-B290-0F92ADF2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54633"/>
            <a:ext cx="4995862" cy="476929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76C0531-FED0-4F19-8045-012B9369A37D}"/>
              </a:ext>
            </a:extLst>
          </p:cNvPr>
          <p:cNvSpPr/>
          <p:nvPr/>
        </p:nvSpPr>
        <p:spPr>
          <a:xfrm>
            <a:off x="4668253" y="1395663"/>
            <a:ext cx="1713296" cy="1838425"/>
          </a:xfrm>
          <a:custGeom>
            <a:avLst/>
            <a:gdLst>
              <a:gd name="connsiteX0" fmla="*/ 1386038 w 1713296"/>
              <a:gd name="connsiteY0" fmla="*/ 86628 h 1838425"/>
              <a:gd name="connsiteX1" fmla="*/ 1087654 w 1713296"/>
              <a:gd name="connsiteY1" fmla="*/ 57752 h 1838425"/>
              <a:gd name="connsiteX2" fmla="*/ 991402 w 1713296"/>
              <a:gd name="connsiteY2" fmla="*/ 28876 h 1838425"/>
              <a:gd name="connsiteX3" fmla="*/ 943275 w 1713296"/>
              <a:gd name="connsiteY3" fmla="*/ 19251 h 1838425"/>
              <a:gd name="connsiteX4" fmla="*/ 808522 w 1713296"/>
              <a:gd name="connsiteY4" fmla="*/ 0 h 1838425"/>
              <a:gd name="connsiteX5" fmla="*/ 317633 w 1713296"/>
              <a:gd name="connsiteY5" fmla="*/ 9625 h 1838425"/>
              <a:gd name="connsiteX6" fmla="*/ 163629 w 1713296"/>
              <a:gd name="connsiteY6" fmla="*/ 19251 h 1838425"/>
              <a:gd name="connsiteX7" fmla="*/ 154004 w 1713296"/>
              <a:gd name="connsiteY7" fmla="*/ 67377 h 1838425"/>
              <a:gd name="connsiteX8" fmla="*/ 134753 w 1713296"/>
              <a:gd name="connsiteY8" fmla="*/ 96253 h 1838425"/>
              <a:gd name="connsiteX9" fmla="*/ 125128 w 1713296"/>
              <a:gd name="connsiteY9" fmla="*/ 144379 h 1838425"/>
              <a:gd name="connsiteX10" fmla="*/ 96252 w 1713296"/>
              <a:gd name="connsiteY10" fmla="*/ 231006 h 1838425"/>
              <a:gd name="connsiteX11" fmla="*/ 77002 w 1713296"/>
              <a:gd name="connsiteY11" fmla="*/ 327259 h 1838425"/>
              <a:gd name="connsiteX12" fmla="*/ 67376 w 1713296"/>
              <a:gd name="connsiteY12" fmla="*/ 404261 h 1838425"/>
              <a:gd name="connsiteX13" fmla="*/ 48126 w 1713296"/>
              <a:gd name="connsiteY13" fmla="*/ 452388 h 1838425"/>
              <a:gd name="connsiteX14" fmla="*/ 38501 w 1713296"/>
              <a:gd name="connsiteY14" fmla="*/ 481263 h 1838425"/>
              <a:gd name="connsiteX15" fmla="*/ 28875 w 1713296"/>
              <a:gd name="connsiteY15" fmla="*/ 548640 h 1838425"/>
              <a:gd name="connsiteX16" fmla="*/ 9625 w 1713296"/>
              <a:gd name="connsiteY16" fmla="*/ 577516 h 1838425"/>
              <a:gd name="connsiteX17" fmla="*/ 0 w 1713296"/>
              <a:gd name="connsiteY17" fmla="*/ 664143 h 1838425"/>
              <a:gd name="connsiteX18" fmla="*/ 19250 w 1713296"/>
              <a:gd name="connsiteY18" fmla="*/ 1155032 h 1838425"/>
              <a:gd name="connsiteX19" fmla="*/ 38501 w 1713296"/>
              <a:gd name="connsiteY19" fmla="*/ 1347537 h 1838425"/>
              <a:gd name="connsiteX20" fmla="*/ 57751 w 1713296"/>
              <a:gd name="connsiteY20" fmla="*/ 1376413 h 1838425"/>
              <a:gd name="connsiteX21" fmla="*/ 67376 w 1713296"/>
              <a:gd name="connsiteY21" fmla="*/ 1405289 h 1838425"/>
              <a:gd name="connsiteX22" fmla="*/ 144379 w 1713296"/>
              <a:gd name="connsiteY22" fmla="*/ 1443790 h 1838425"/>
              <a:gd name="connsiteX23" fmla="*/ 182880 w 1713296"/>
              <a:gd name="connsiteY23" fmla="*/ 1472665 h 1838425"/>
              <a:gd name="connsiteX24" fmla="*/ 221381 w 1713296"/>
              <a:gd name="connsiteY24" fmla="*/ 1491916 h 1838425"/>
              <a:gd name="connsiteX25" fmla="*/ 250256 w 1713296"/>
              <a:gd name="connsiteY25" fmla="*/ 1520792 h 1838425"/>
              <a:gd name="connsiteX26" fmla="*/ 279132 w 1713296"/>
              <a:gd name="connsiteY26" fmla="*/ 1540042 h 1838425"/>
              <a:gd name="connsiteX27" fmla="*/ 317633 w 1713296"/>
              <a:gd name="connsiteY27" fmla="*/ 1568918 h 1838425"/>
              <a:gd name="connsiteX28" fmla="*/ 423511 w 1713296"/>
              <a:gd name="connsiteY28" fmla="*/ 1617044 h 1838425"/>
              <a:gd name="connsiteX29" fmla="*/ 471638 w 1713296"/>
              <a:gd name="connsiteY29" fmla="*/ 1645920 h 1838425"/>
              <a:gd name="connsiteX30" fmla="*/ 548640 w 1713296"/>
              <a:gd name="connsiteY30" fmla="*/ 1655545 h 1838425"/>
              <a:gd name="connsiteX31" fmla="*/ 673768 w 1713296"/>
              <a:gd name="connsiteY31" fmla="*/ 1694046 h 1838425"/>
              <a:gd name="connsiteX32" fmla="*/ 904774 w 1713296"/>
              <a:gd name="connsiteY32" fmla="*/ 1742173 h 1838425"/>
              <a:gd name="connsiteX33" fmla="*/ 1049153 w 1713296"/>
              <a:gd name="connsiteY33" fmla="*/ 1751798 h 1838425"/>
              <a:gd name="connsiteX34" fmla="*/ 1174282 w 1713296"/>
              <a:gd name="connsiteY34" fmla="*/ 1771049 h 1838425"/>
              <a:gd name="connsiteX35" fmla="*/ 1241659 w 1713296"/>
              <a:gd name="connsiteY35" fmla="*/ 1799924 h 1838425"/>
              <a:gd name="connsiteX36" fmla="*/ 1337911 w 1713296"/>
              <a:gd name="connsiteY36" fmla="*/ 1819175 h 1838425"/>
              <a:gd name="connsiteX37" fmla="*/ 1414913 w 1713296"/>
              <a:gd name="connsiteY37" fmla="*/ 1838425 h 1838425"/>
              <a:gd name="connsiteX38" fmla="*/ 1549667 w 1713296"/>
              <a:gd name="connsiteY38" fmla="*/ 1828800 h 1838425"/>
              <a:gd name="connsiteX39" fmla="*/ 1588168 w 1713296"/>
              <a:gd name="connsiteY39" fmla="*/ 1819175 h 1838425"/>
              <a:gd name="connsiteX40" fmla="*/ 1645920 w 1713296"/>
              <a:gd name="connsiteY40" fmla="*/ 1780674 h 1838425"/>
              <a:gd name="connsiteX41" fmla="*/ 1713296 w 1713296"/>
              <a:gd name="connsiteY41" fmla="*/ 1626670 h 1838425"/>
              <a:gd name="connsiteX42" fmla="*/ 1703671 w 1713296"/>
              <a:gd name="connsiteY42" fmla="*/ 1145406 h 1838425"/>
              <a:gd name="connsiteX43" fmla="*/ 1684421 w 1713296"/>
              <a:gd name="connsiteY43" fmla="*/ 1106905 h 1838425"/>
              <a:gd name="connsiteX44" fmla="*/ 1655545 w 1713296"/>
              <a:gd name="connsiteY44" fmla="*/ 1039529 h 1838425"/>
              <a:gd name="connsiteX45" fmla="*/ 1626669 w 1713296"/>
              <a:gd name="connsiteY45" fmla="*/ 933651 h 1838425"/>
              <a:gd name="connsiteX46" fmla="*/ 1549667 w 1713296"/>
              <a:gd name="connsiteY46" fmla="*/ 741145 h 1838425"/>
              <a:gd name="connsiteX47" fmla="*/ 1511166 w 1713296"/>
              <a:gd name="connsiteY47" fmla="*/ 606392 h 1838425"/>
              <a:gd name="connsiteX48" fmla="*/ 1482290 w 1713296"/>
              <a:gd name="connsiteY48" fmla="*/ 519764 h 1838425"/>
              <a:gd name="connsiteX49" fmla="*/ 1453414 w 1713296"/>
              <a:gd name="connsiteY49" fmla="*/ 413886 h 1838425"/>
              <a:gd name="connsiteX50" fmla="*/ 1443789 w 1713296"/>
              <a:gd name="connsiteY50" fmla="*/ 356135 h 1838425"/>
              <a:gd name="connsiteX51" fmla="*/ 1424539 w 1713296"/>
              <a:gd name="connsiteY51" fmla="*/ 308009 h 1838425"/>
              <a:gd name="connsiteX52" fmla="*/ 1405288 w 1713296"/>
              <a:gd name="connsiteY52" fmla="*/ 231006 h 1838425"/>
              <a:gd name="connsiteX53" fmla="*/ 1386038 w 1713296"/>
              <a:gd name="connsiteY53" fmla="*/ 182880 h 1838425"/>
              <a:gd name="connsiteX54" fmla="*/ 1386038 w 1713296"/>
              <a:gd name="connsiteY54" fmla="*/ 86628 h 183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713296" h="1838425">
                <a:moveTo>
                  <a:pt x="1386038" y="86628"/>
                </a:moveTo>
                <a:cubicBezTo>
                  <a:pt x="1336307" y="65773"/>
                  <a:pt x="1242192" y="79829"/>
                  <a:pt x="1087654" y="57752"/>
                </a:cubicBezTo>
                <a:cubicBezTo>
                  <a:pt x="1008101" y="46387"/>
                  <a:pt x="1070015" y="52459"/>
                  <a:pt x="991402" y="28876"/>
                </a:cubicBezTo>
                <a:cubicBezTo>
                  <a:pt x="975732" y="24175"/>
                  <a:pt x="959435" y="21803"/>
                  <a:pt x="943275" y="19251"/>
                </a:cubicBezTo>
                <a:cubicBezTo>
                  <a:pt x="898457" y="12174"/>
                  <a:pt x="853440" y="6417"/>
                  <a:pt x="808522" y="0"/>
                </a:cubicBezTo>
                <a:lnTo>
                  <a:pt x="317633" y="9625"/>
                </a:lnTo>
                <a:cubicBezTo>
                  <a:pt x="266221" y="11160"/>
                  <a:pt x="212132" y="2132"/>
                  <a:pt x="163629" y="19251"/>
                </a:cubicBezTo>
                <a:cubicBezTo>
                  <a:pt x="148202" y="24696"/>
                  <a:pt x="159748" y="52059"/>
                  <a:pt x="154004" y="67377"/>
                </a:cubicBezTo>
                <a:cubicBezTo>
                  <a:pt x="149942" y="78209"/>
                  <a:pt x="141170" y="86628"/>
                  <a:pt x="134753" y="96253"/>
                </a:cubicBezTo>
                <a:cubicBezTo>
                  <a:pt x="131545" y="112295"/>
                  <a:pt x="129622" y="128649"/>
                  <a:pt x="125128" y="144379"/>
                </a:cubicBezTo>
                <a:cubicBezTo>
                  <a:pt x="116766" y="173646"/>
                  <a:pt x="102221" y="201159"/>
                  <a:pt x="96252" y="231006"/>
                </a:cubicBezTo>
                <a:cubicBezTo>
                  <a:pt x="89835" y="263090"/>
                  <a:pt x="82381" y="294985"/>
                  <a:pt x="77002" y="327259"/>
                </a:cubicBezTo>
                <a:cubicBezTo>
                  <a:pt x="72749" y="352774"/>
                  <a:pt x="73192" y="379056"/>
                  <a:pt x="67376" y="404261"/>
                </a:cubicBezTo>
                <a:cubicBezTo>
                  <a:pt x="63491" y="421097"/>
                  <a:pt x="54193" y="436210"/>
                  <a:pt x="48126" y="452388"/>
                </a:cubicBezTo>
                <a:cubicBezTo>
                  <a:pt x="44564" y="461888"/>
                  <a:pt x="41709" y="471638"/>
                  <a:pt x="38501" y="481263"/>
                </a:cubicBezTo>
                <a:cubicBezTo>
                  <a:pt x="35292" y="503722"/>
                  <a:pt x="35394" y="526910"/>
                  <a:pt x="28875" y="548640"/>
                </a:cubicBezTo>
                <a:cubicBezTo>
                  <a:pt x="25551" y="559720"/>
                  <a:pt x="12431" y="566293"/>
                  <a:pt x="9625" y="577516"/>
                </a:cubicBezTo>
                <a:cubicBezTo>
                  <a:pt x="2579" y="605702"/>
                  <a:pt x="3208" y="635267"/>
                  <a:pt x="0" y="664143"/>
                </a:cubicBezTo>
                <a:cubicBezTo>
                  <a:pt x="6417" y="827773"/>
                  <a:pt x="11583" y="991456"/>
                  <a:pt x="19250" y="1155032"/>
                </a:cubicBezTo>
                <a:cubicBezTo>
                  <a:pt x="19517" y="1160718"/>
                  <a:pt x="28978" y="1315792"/>
                  <a:pt x="38501" y="1347537"/>
                </a:cubicBezTo>
                <a:cubicBezTo>
                  <a:pt x="41825" y="1358617"/>
                  <a:pt x="52578" y="1366066"/>
                  <a:pt x="57751" y="1376413"/>
                </a:cubicBezTo>
                <a:cubicBezTo>
                  <a:pt x="62288" y="1385488"/>
                  <a:pt x="60202" y="1398115"/>
                  <a:pt x="67376" y="1405289"/>
                </a:cubicBezTo>
                <a:cubicBezTo>
                  <a:pt x="90104" y="1428017"/>
                  <a:pt x="116248" y="1434412"/>
                  <a:pt x="144379" y="1443790"/>
                </a:cubicBezTo>
                <a:cubicBezTo>
                  <a:pt x="157213" y="1453415"/>
                  <a:pt x="169276" y="1464163"/>
                  <a:pt x="182880" y="1472665"/>
                </a:cubicBezTo>
                <a:cubicBezTo>
                  <a:pt x="195048" y="1480270"/>
                  <a:pt x="209705" y="1483576"/>
                  <a:pt x="221381" y="1491916"/>
                </a:cubicBezTo>
                <a:cubicBezTo>
                  <a:pt x="232457" y="1499828"/>
                  <a:pt x="239799" y="1512078"/>
                  <a:pt x="250256" y="1520792"/>
                </a:cubicBezTo>
                <a:cubicBezTo>
                  <a:pt x="259143" y="1528198"/>
                  <a:pt x="269719" y="1533318"/>
                  <a:pt x="279132" y="1540042"/>
                </a:cubicBezTo>
                <a:cubicBezTo>
                  <a:pt x="292186" y="1549366"/>
                  <a:pt x="303877" y="1560664"/>
                  <a:pt x="317633" y="1568918"/>
                </a:cubicBezTo>
                <a:cubicBezTo>
                  <a:pt x="402478" y="1619825"/>
                  <a:pt x="346058" y="1578318"/>
                  <a:pt x="423511" y="1617044"/>
                </a:cubicBezTo>
                <a:cubicBezTo>
                  <a:pt x="440244" y="1625411"/>
                  <a:pt x="453757" y="1640418"/>
                  <a:pt x="471638" y="1645920"/>
                </a:cubicBezTo>
                <a:cubicBezTo>
                  <a:pt x="496361" y="1653527"/>
                  <a:pt x="522973" y="1652337"/>
                  <a:pt x="548640" y="1655545"/>
                </a:cubicBezTo>
                <a:cubicBezTo>
                  <a:pt x="628987" y="1687685"/>
                  <a:pt x="568280" y="1665916"/>
                  <a:pt x="673768" y="1694046"/>
                </a:cubicBezTo>
                <a:cubicBezTo>
                  <a:pt x="762679" y="1717756"/>
                  <a:pt x="793358" y="1734745"/>
                  <a:pt x="904774" y="1742173"/>
                </a:cubicBezTo>
                <a:lnTo>
                  <a:pt x="1049153" y="1751798"/>
                </a:lnTo>
                <a:cubicBezTo>
                  <a:pt x="1090863" y="1758215"/>
                  <a:pt x="1133342" y="1760814"/>
                  <a:pt x="1174282" y="1771049"/>
                </a:cubicBezTo>
                <a:cubicBezTo>
                  <a:pt x="1197987" y="1776975"/>
                  <a:pt x="1218217" y="1793029"/>
                  <a:pt x="1241659" y="1799924"/>
                </a:cubicBezTo>
                <a:cubicBezTo>
                  <a:pt x="1273049" y="1809156"/>
                  <a:pt x="1306168" y="1811240"/>
                  <a:pt x="1337911" y="1819175"/>
                </a:cubicBezTo>
                <a:lnTo>
                  <a:pt x="1414913" y="1838425"/>
                </a:lnTo>
                <a:cubicBezTo>
                  <a:pt x="1459831" y="1835217"/>
                  <a:pt x="1504910" y="1833773"/>
                  <a:pt x="1549667" y="1828800"/>
                </a:cubicBezTo>
                <a:cubicBezTo>
                  <a:pt x="1562815" y="1827339"/>
                  <a:pt x="1576682" y="1825738"/>
                  <a:pt x="1588168" y="1819175"/>
                </a:cubicBezTo>
                <a:cubicBezTo>
                  <a:pt x="1689107" y="1761496"/>
                  <a:pt x="1555766" y="1810724"/>
                  <a:pt x="1645920" y="1780674"/>
                </a:cubicBezTo>
                <a:cubicBezTo>
                  <a:pt x="1709587" y="1653339"/>
                  <a:pt x="1693231" y="1706931"/>
                  <a:pt x="1713296" y="1626670"/>
                </a:cubicBezTo>
                <a:cubicBezTo>
                  <a:pt x="1710088" y="1466249"/>
                  <a:pt x="1712571" y="1305612"/>
                  <a:pt x="1703671" y="1145406"/>
                </a:cubicBezTo>
                <a:cubicBezTo>
                  <a:pt x="1702875" y="1131080"/>
                  <a:pt x="1690358" y="1119967"/>
                  <a:pt x="1684421" y="1106905"/>
                </a:cubicBezTo>
                <a:cubicBezTo>
                  <a:pt x="1674310" y="1084661"/>
                  <a:pt x="1663272" y="1062709"/>
                  <a:pt x="1655545" y="1039529"/>
                </a:cubicBezTo>
                <a:cubicBezTo>
                  <a:pt x="1643977" y="1004825"/>
                  <a:pt x="1638754" y="968179"/>
                  <a:pt x="1626669" y="933651"/>
                </a:cubicBezTo>
                <a:cubicBezTo>
                  <a:pt x="1509153" y="597890"/>
                  <a:pt x="1674745" y="1132013"/>
                  <a:pt x="1549667" y="741145"/>
                </a:cubicBezTo>
                <a:cubicBezTo>
                  <a:pt x="1535429" y="696652"/>
                  <a:pt x="1525939" y="650710"/>
                  <a:pt x="1511166" y="606392"/>
                </a:cubicBezTo>
                <a:lnTo>
                  <a:pt x="1482290" y="519764"/>
                </a:lnTo>
                <a:cubicBezTo>
                  <a:pt x="1454860" y="355180"/>
                  <a:pt x="1493162" y="559627"/>
                  <a:pt x="1453414" y="413886"/>
                </a:cubicBezTo>
                <a:cubicBezTo>
                  <a:pt x="1448279" y="395058"/>
                  <a:pt x="1448924" y="374963"/>
                  <a:pt x="1443789" y="356135"/>
                </a:cubicBezTo>
                <a:cubicBezTo>
                  <a:pt x="1439243" y="339466"/>
                  <a:pt x="1429620" y="324523"/>
                  <a:pt x="1424539" y="308009"/>
                </a:cubicBezTo>
                <a:cubicBezTo>
                  <a:pt x="1416758" y="282721"/>
                  <a:pt x="1415114" y="255571"/>
                  <a:pt x="1405288" y="231006"/>
                </a:cubicBezTo>
                <a:cubicBezTo>
                  <a:pt x="1398871" y="214964"/>
                  <a:pt x="1391003" y="199429"/>
                  <a:pt x="1386038" y="182880"/>
                </a:cubicBezTo>
                <a:cubicBezTo>
                  <a:pt x="1374524" y="144501"/>
                  <a:pt x="1435769" y="107483"/>
                  <a:pt x="1386038" y="8662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2390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Federal Poverty Level 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8BAF4F-0EAE-4901-B4C4-77290790CE52}"/>
              </a:ext>
            </a:extLst>
          </p:cNvPr>
          <p:cNvSpPr txBox="1"/>
          <p:nvPr/>
        </p:nvSpPr>
        <p:spPr>
          <a:xfrm>
            <a:off x="304800" y="5917752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10.2%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983CED-1C84-4D6B-9993-38F17F84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9" y="1349509"/>
            <a:ext cx="4539677" cy="506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0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6CCA-4200-4A0F-9C42-684654F25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81800" cy="1320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2023 HPV Vaccination Rates:</a:t>
            </a:r>
            <a:br>
              <a:rPr lang="en-US" dirty="0"/>
            </a:br>
            <a:r>
              <a:rPr lang="en-US" dirty="0"/>
              <a:t>9-19 Years of Age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C0B835-034D-417A-9B00-3A389EB98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639539"/>
              </p:ext>
            </p:extLst>
          </p:nvPr>
        </p:nvGraphicFramePr>
        <p:xfrm>
          <a:off x="381000" y="2233281"/>
          <a:ext cx="6781800" cy="1957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282">
                  <a:extLst>
                    <a:ext uri="{9D8B030D-6E8A-4147-A177-3AD203B41FA5}">
                      <a16:colId xmlns:a16="http://schemas.microsoft.com/office/drawing/2014/main" val="158768287"/>
                    </a:ext>
                  </a:extLst>
                </a:gridCol>
                <a:gridCol w="3454718">
                  <a:extLst>
                    <a:ext uri="{9D8B030D-6E8A-4147-A177-3AD203B41FA5}">
                      <a16:colId xmlns:a16="http://schemas.microsoft.com/office/drawing/2014/main" val="2476965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01668922"/>
                    </a:ext>
                  </a:extLst>
                </a:gridCol>
              </a:tblGrid>
              <a:tr h="4740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 Up-to-Date Vaccine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Eligible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48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1,865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070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14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47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Russell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7733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22182-07D1-4423-97C8-46C5AB3A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A281A-AB62-4FAE-9785-AAE5B955358F}"/>
              </a:ext>
            </a:extLst>
          </p:cNvPr>
          <p:cNvSpPr txBox="1"/>
          <p:nvPr/>
        </p:nvSpPr>
        <p:spPr>
          <a:xfrm>
            <a:off x="352927" y="579384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 Rate: 28%</a:t>
            </a:r>
          </a:p>
          <a:p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8B39E5-011C-418A-AE39-ED43A2081831}"/>
              </a:ext>
            </a:extLst>
          </p:cNvPr>
          <p:cNvSpPr txBox="1"/>
          <p:nvPr/>
        </p:nvSpPr>
        <p:spPr>
          <a:xfrm>
            <a:off x="371375" y="6451492"/>
            <a:ext cx="606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IMMPRINT Data: 2023</a:t>
            </a:r>
          </a:p>
        </p:txBody>
      </p:sp>
    </p:spTree>
    <p:extLst>
      <p:ext uri="{BB962C8B-B14F-4D97-AF65-F5344CB8AC3E}">
        <p14:creationId xmlns:p14="http://schemas.microsoft.com/office/powerpoint/2010/main" val="293740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626854-9361-4815-A6B1-D14D2E19BE32}"/>
              </a:ext>
            </a:extLst>
          </p:cNvPr>
          <p:cNvSpPr txBox="1"/>
          <p:nvPr/>
        </p:nvSpPr>
        <p:spPr>
          <a:xfrm>
            <a:off x="228600" y="545852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</a:t>
            </a:r>
          </a:p>
          <a:p>
            <a:r>
              <a:rPr lang="en-US" sz="1400" dirty="0"/>
              <a:t> 2.2 per 100,000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A64C2-C8B7-4F5A-A600-94E707158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344452"/>
            <a:ext cx="5216304" cy="4795982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49E59D8-937F-4028-B9CC-40ED747EA915}"/>
              </a:ext>
            </a:extLst>
          </p:cNvPr>
          <p:cNvSpPr/>
          <p:nvPr/>
        </p:nvSpPr>
        <p:spPr>
          <a:xfrm>
            <a:off x="5197642" y="1193533"/>
            <a:ext cx="1760070" cy="1953928"/>
          </a:xfrm>
          <a:custGeom>
            <a:avLst/>
            <a:gdLst>
              <a:gd name="connsiteX0" fmla="*/ 1174282 w 1760070"/>
              <a:gd name="connsiteY0" fmla="*/ 48126 h 1953928"/>
              <a:gd name="connsiteX1" fmla="*/ 750771 w 1760070"/>
              <a:gd name="connsiteY1" fmla="*/ 28875 h 1953928"/>
              <a:gd name="connsiteX2" fmla="*/ 673769 w 1760070"/>
              <a:gd name="connsiteY2" fmla="*/ 19250 h 1953928"/>
              <a:gd name="connsiteX3" fmla="*/ 240632 w 1760070"/>
              <a:gd name="connsiteY3" fmla="*/ 38501 h 1953928"/>
              <a:gd name="connsiteX4" fmla="*/ 115503 w 1760070"/>
              <a:gd name="connsiteY4" fmla="*/ 115503 h 1953928"/>
              <a:gd name="connsiteX5" fmla="*/ 96253 w 1760070"/>
              <a:gd name="connsiteY5" fmla="*/ 144379 h 1953928"/>
              <a:gd name="connsiteX6" fmla="*/ 57752 w 1760070"/>
              <a:gd name="connsiteY6" fmla="*/ 192505 h 1953928"/>
              <a:gd name="connsiteX7" fmla="*/ 48126 w 1760070"/>
              <a:gd name="connsiteY7" fmla="*/ 221381 h 1953928"/>
              <a:gd name="connsiteX8" fmla="*/ 28876 w 1760070"/>
              <a:gd name="connsiteY8" fmla="*/ 259882 h 1953928"/>
              <a:gd name="connsiteX9" fmla="*/ 19251 w 1760070"/>
              <a:gd name="connsiteY9" fmla="*/ 298383 h 1953928"/>
              <a:gd name="connsiteX10" fmla="*/ 0 w 1760070"/>
              <a:gd name="connsiteY10" fmla="*/ 356134 h 1953928"/>
              <a:gd name="connsiteX11" fmla="*/ 9625 w 1760070"/>
              <a:gd name="connsiteY11" fmla="*/ 760395 h 1953928"/>
              <a:gd name="connsiteX12" fmla="*/ 19251 w 1760070"/>
              <a:gd name="connsiteY12" fmla="*/ 789271 h 1953928"/>
              <a:gd name="connsiteX13" fmla="*/ 38501 w 1760070"/>
              <a:gd name="connsiteY13" fmla="*/ 904774 h 1953928"/>
              <a:gd name="connsiteX14" fmla="*/ 77002 w 1760070"/>
              <a:gd name="connsiteY14" fmla="*/ 1029903 h 1953928"/>
              <a:gd name="connsiteX15" fmla="*/ 105878 w 1760070"/>
              <a:gd name="connsiteY15" fmla="*/ 1193532 h 1953928"/>
              <a:gd name="connsiteX16" fmla="*/ 134754 w 1760070"/>
              <a:gd name="connsiteY16" fmla="*/ 1299410 h 1953928"/>
              <a:gd name="connsiteX17" fmla="*/ 163630 w 1760070"/>
              <a:gd name="connsiteY17" fmla="*/ 1347536 h 1953928"/>
              <a:gd name="connsiteX18" fmla="*/ 240632 w 1760070"/>
              <a:gd name="connsiteY18" fmla="*/ 1520791 h 1953928"/>
              <a:gd name="connsiteX19" fmla="*/ 269507 w 1760070"/>
              <a:gd name="connsiteY19" fmla="*/ 1559292 h 1953928"/>
              <a:gd name="connsiteX20" fmla="*/ 317634 w 1760070"/>
              <a:gd name="connsiteY20" fmla="*/ 1578543 h 1953928"/>
              <a:gd name="connsiteX21" fmla="*/ 394636 w 1760070"/>
              <a:gd name="connsiteY21" fmla="*/ 1674795 h 1953928"/>
              <a:gd name="connsiteX22" fmla="*/ 519764 w 1760070"/>
              <a:gd name="connsiteY22" fmla="*/ 1732547 h 1953928"/>
              <a:gd name="connsiteX23" fmla="*/ 548640 w 1760070"/>
              <a:gd name="connsiteY23" fmla="*/ 1742172 h 1953928"/>
              <a:gd name="connsiteX24" fmla="*/ 644893 w 1760070"/>
              <a:gd name="connsiteY24" fmla="*/ 1780673 h 1953928"/>
              <a:gd name="connsiteX25" fmla="*/ 673769 w 1760070"/>
              <a:gd name="connsiteY25" fmla="*/ 1799924 h 1953928"/>
              <a:gd name="connsiteX26" fmla="*/ 702644 w 1760070"/>
              <a:gd name="connsiteY26" fmla="*/ 1809549 h 1953928"/>
              <a:gd name="connsiteX27" fmla="*/ 818147 w 1760070"/>
              <a:gd name="connsiteY27" fmla="*/ 1867301 h 1953928"/>
              <a:gd name="connsiteX28" fmla="*/ 972152 w 1760070"/>
              <a:gd name="connsiteY28" fmla="*/ 1905802 h 1953928"/>
              <a:gd name="connsiteX29" fmla="*/ 1039529 w 1760070"/>
              <a:gd name="connsiteY29" fmla="*/ 1925052 h 1953928"/>
              <a:gd name="connsiteX30" fmla="*/ 1251284 w 1760070"/>
              <a:gd name="connsiteY30" fmla="*/ 1953928 h 1953928"/>
              <a:gd name="connsiteX31" fmla="*/ 1472665 w 1760070"/>
              <a:gd name="connsiteY31" fmla="*/ 1944303 h 1953928"/>
              <a:gd name="connsiteX32" fmla="*/ 1530417 w 1760070"/>
              <a:gd name="connsiteY32" fmla="*/ 1934678 h 1953928"/>
              <a:gd name="connsiteX33" fmla="*/ 1559293 w 1760070"/>
              <a:gd name="connsiteY33" fmla="*/ 1905802 h 1953928"/>
              <a:gd name="connsiteX34" fmla="*/ 1626670 w 1760070"/>
              <a:gd name="connsiteY34" fmla="*/ 1848050 h 1953928"/>
              <a:gd name="connsiteX35" fmla="*/ 1665171 w 1760070"/>
              <a:gd name="connsiteY35" fmla="*/ 1742172 h 1953928"/>
              <a:gd name="connsiteX36" fmla="*/ 1713297 w 1760070"/>
              <a:gd name="connsiteY36" fmla="*/ 1607419 h 1953928"/>
              <a:gd name="connsiteX37" fmla="*/ 1742173 w 1760070"/>
              <a:gd name="connsiteY37" fmla="*/ 1501541 h 1953928"/>
              <a:gd name="connsiteX38" fmla="*/ 1722922 w 1760070"/>
              <a:gd name="connsiteY38" fmla="*/ 1049153 h 1953928"/>
              <a:gd name="connsiteX39" fmla="*/ 1694046 w 1760070"/>
              <a:gd name="connsiteY39" fmla="*/ 952901 h 1953928"/>
              <a:gd name="connsiteX40" fmla="*/ 1665171 w 1760070"/>
              <a:gd name="connsiteY40" fmla="*/ 827772 h 1953928"/>
              <a:gd name="connsiteX41" fmla="*/ 1607419 w 1760070"/>
              <a:gd name="connsiteY41" fmla="*/ 741145 h 1953928"/>
              <a:gd name="connsiteX42" fmla="*/ 1549667 w 1760070"/>
              <a:gd name="connsiteY42" fmla="*/ 644892 h 1953928"/>
              <a:gd name="connsiteX43" fmla="*/ 1520792 w 1760070"/>
              <a:gd name="connsiteY43" fmla="*/ 567890 h 1953928"/>
              <a:gd name="connsiteX44" fmla="*/ 1463040 w 1760070"/>
              <a:gd name="connsiteY44" fmla="*/ 500513 h 1953928"/>
              <a:gd name="connsiteX45" fmla="*/ 1405289 w 1760070"/>
              <a:gd name="connsiteY45" fmla="*/ 385010 h 1953928"/>
              <a:gd name="connsiteX46" fmla="*/ 1376413 w 1760070"/>
              <a:gd name="connsiteY46" fmla="*/ 346509 h 1953928"/>
              <a:gd name="connsiteX47" fmla="*/ 1280160 w 1760070"/>
              <a:gd name="connsiteY47" fmla="*/ 134753 h 1953928"/>
              <a:gd name="connsiteX48" fmla="*/ 1232034 w 1760070"/>
              <a:gd name="connsiteY48" fmla="*/ 19250 h 1953928"/>
              <a:gd name="connsiteX49" fmla="*/ 1203158 w 1760070"/>
              <a:gd name="connsiteY49" fmla="*/ 0 h 1953928"/>
              <a:gd name="connsiteX50" fmla="*/ 1174282 w 1760070"/>
              <a:gd name="connsiteY50" fmla="*/ 9625 h 1953928"/>
              <a:gd name="connsiteX51" fmla="*/ 1126156 w 1760070"/>
              <a:gd name="connsiteY51" fmla="*/ 38501 h 1953928"/>
              <a:gd name="connsiteX52" fmla="*/ 1106905 w 1760070"/>
              <a:gd name="connsiteY52" fmla="*/ 48126 h 195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60070" h="1953928">
                <a:moveTo>
                  <a:pt x="1174282" y="48126"/>
                </a:moveTo>
                <a:lnTo>
                  <a:pt x="750771" y="28875"/>
                </a:lnTo>
                <a:cubicBezTo>
                  <a:pt x="724947" y="27385"/>
                  <a:pt x="699631" y="18762"/>
                  <a:pt x="673769" y="19250"/>
                </a:cubicBezTo>
                <a:cubicBezTo>
                  <a:pt x="529273" y="21977"/>
                  <a:pt x="385011" y="32084"/>
                  <a:pt x="240632" y="38501"/>
                </a:cubicBezTo>
                <a:cubicBezTo>
                  <a:pt x="143562" y="114000"/>
                  <a:pt x="189494" y="97006"/>
                  <a:pt x="115503" y="115503"/>
                </a:cubicBezTo>
                <a:cubicBezTo>
                  <a:pt x="109086" y="125128"/>
                  <a:pt x="103194" y="135125"/>
                  <a:pt x="96253" y="144379"/>
                </a:cubicBezTo>
                <a:cubicBezTo>
                  <a:pt x="83927" y="160814"/>
                  <a:pt x="68640" y="175084"/>
                  <a:pt x="57752" y="192505"/>
                </a:cubicBezTo>
                <a:cubicBezTo>
                  <a:pt x="52375" y="201109"/>
                  <a:pt x="52123" y="212055"/>
                  <a:pt x="48126" y="221381"/>
                </a:cubicBezTo>
                <a:cubicBezTo>
                  <a:pt x="42474" y="234569"/>
                  <a:pt x="33914" y="246447"/>
                  <a:pt x="28876" y="259882"/>
                </a:cubicBezTo>
                <a:cubicBezTo>
                  <a:pt x="24231" y="272268"/>
                  <a:pt x="23052" y="285712"/>
                  <a:pt x="19251" y="298383"/>
                </a:cubicBezTo>
                <a:cubicBezTo>
                  <a:pt x="13420" y="317819"/>
                  <a:pt x="6417" y="336884"/>
                  <a:pt x="0" y="356134"/>
                </a:cubicBezTo>
                <a:cubicBezTo>
                  <a:pt x="3208" y="490888"/>
                  <a:pt x="3640" y="625736"/>
                  <a:pt x="9625" y="760395"/>
                </a:cubicBezTo>
                <a:cubicBezTo>
                  <a:pt x="10076" y="770531"/>
                  <a:pt x="17261" y="779322"/>
                  <a:pt x="19251" y="789271"/>
                </a:cubicBezTo>
                <a:cubicBezTo>
                  <a:pt x="26906" y="827545"/>
                  <a:pt x="32414" y="866220"/>
                  <a:pt x="38501" y="904774"/>
                </a:cubicBezTo>
                <a:cubicBezTo>
                  <a:pt x="53119" y="997356"/>
                  <a:pt x="36131" y="948161"/>
                  <a:pt x="77002" y="1029903"/>
                </a:cubicBezTo>
                <a:cubicBezTo>
                  <a:pt x="91612" y="1161395"/>
                  <a:pt x="77702" y="1071434"/>
                  <a:pt x="105878" y="1193532"/>
                </a:cubicBezTo>
                <a:cubicBezTo>
                  <a:pt x="116351" y="1238915"/>
                  <a:pt x="114213" y="1254221"/>
                  <a:pt x="134754" y="1299410"/>
                </a:cubicBezTo>
                <a:cubicBezTo>
                  <a:pt x="142496" y="1316441"/>
                  <a:pt x="156507" y="1330237"/>
                  <a:pt x="163630" y="1347536"/>
                </a:cubicBezTo>
                <a:cubicBezTo>
                  <a:pt x="217071" y="1477322"/>
                  <a:pt x="175273" y="1433643"/>
                  <a:pt x="240632" y="1520791"/>
                </a:cubicBezTo>
                <a:cubicBezTo>
                  <a:pt x="250257" y="1533625"/>
                  <a:pt x="256673" y="1549667"/>
                  <a:pt x="269507" y="1559292"/>
                </a:cubicBezTo>
                <a:cubicBezTo>
                  <a:pt x="283329" y="1569659"/>
                  <a:pt x="301592" y="1572126"/>
                  <a:pt x="317634" y="1578543"/>
                </a:cubicBezTo>
                <a:cubicBezTo>
                  <a:pt x="343493" y="1621642"/>
                  <a:pt x="351094" y="1643128"/>
                  <a:pt x="394636" y="1674795"/>
                </a:cubicBezTo>
                <a:cubicBezTo>
                  <a:pt x="412259" y="1687612"/>
                  <a:pt x="502974" y="1725831"/>
                  <a:pt x="519764" y="1732547"/>
                </a:cubicBezTo>
                <a:cubicBezTo>
                  <a:pt x="529184" y="1736315"/>
                  <a:pt x="539565" y="1737635"/>
                  <a:pt x="548640" y="1742172"/>
                </a:cubicBezTo>
                <a:cubicBezTo>
                  <a:pt x="631514" y="1783609"/>
                  <a:pt x="560302" y="1763756"/>
                  <a:pt x="644893" y="1780673"/>
                </a:cubicBezTo>
                <a:cubicBezTo>
                  <a:pt x="654518" y="1787090"/>
                  <a:pt x="663422" y="1794750"/>
                  <a:pt x="673769" y="1799924"/>
                </a:cubicBezTo>
                <a:cubicBezTo>
                  <a:pt x="682844" y="1804461"/>
                  <a:pt x="694202" y="1803921"/>
                  <a:pt x="702644" y="1809549"/>
                </a:cubicBezTo>
                <a:cubicBezTo>
                  <a:pt x="799637" y="1874210"/>
                  <a:pt x="716794" y="1850407"/>
                  <a:pt x="818147" y="1867301"/>
                </a:cubicBezTo>
                <a:cubicBezTo>
                  <a:pt x="941785" y="1920287"/>
                  <a:pt x="826095" y="1878416"/>
                  <a:pt x="972152" y="1905802"/>
                </a:cubicBezTo>
                <a:cubicBezTo>
                  <a:pt x="995110" y="1910107"/>
                  <a:pt x="1016511" y="1921083"/>
                  <a:pt x="1039529" y="1925052"/>
                </a:cubicBezTo>
                <a:cubicBezTo>
                  <a:pt x="1109731" y="1937156"/>
                  <a:pt x="1251284" y="1953928"/>
                  <a:pt x="1251284" y="1953928"/>
                </a:cubicBezTo>
                <a:cubicBezTo>
                  <a:pt x="1325078" y="1950720"/>
                  <a:pt x="1398977" y="1949385"/>
                  <a:pt x="1472665" y="1944303"/>
                </a:cubicBezTo>
                <a:cubicBezTo>
                  <a:pt x="1492135" y="1942960"/>
                  <a:pt x="1512583" y="1942604"/>
                  <a:pt x="1530417" y="1934678"/>
                </a:cubicBezTo>
                <a:cubicBezTo>
                  <a:pt x="1542856" y="1929150"/>
                  <a:pt x="1548958" y="1914661"/>
                  <a:pt x="1559293" y="1905802"/>
                </a:cubicBezTo>
                <a:cubicBezTo>
                  <a:pt x="1645727" y="1831715"/>
                  <a:pt x="1555018" y="1919702"/>
                  <a:pt x="1626670" y="1848050"/>
                </a:cubicBezTo>
                <a:cubicBezTo>
                  <a:pt x="1688360" y="1724668"/>
                  <a:pt x="1631941" y="1850169"/>
                  <a:pt x="1665171" y="1742172"/>
                </a:cubicBezTo>
                <a:cubicBezTo>
                  <a:pt x="1691209" y="1657547"/>
                  <a:pt x="1692751" y="1682754"/>
                  <a:pt x="1713297" y="1607419"/>
                </a:cubicBezTo>
                <a:cubicBezTo>
                  <a:pt x="1754112" y="1457767"/>
                  <a:pt x="1683999" y="1676057"/>
                  <a:pt x="1742173" y="1501541"/>
                </a:cubicBezTo>
                <a:cubicBezTo>
                  <a:pt x="1771884" y="1323272"/>
                  <a:pt x="1764019" y="1398472"/>
                  <a:pt x="1722922" y="1049153"/>
                </a:cubicBezTo>
                <a:cubicBezTo>
                  <a:pt x="1719008" y="1015886"/>
                  <a:pt x="1702501" y="985313"/>
                  <a:pt x="1694046" y="952901"/>
                </a:cubicBezTo>
                <a:cubicBezTo>
                  <a:pt x="1683241" y="911481"/>
                  <a:pt x="1681379" y="867391"/>
                  <a:pt x="1665171" y="827772"/>
                </a:cubicBezTo>
                <a:cubicBezTo>
                  <a:pt x="1652031" y="795651"/>
                  <a:pt x="1625951" y="770487"/>
                  <a:pt x="1607419" y="741145"/>
                </a:cubicBezTo>
                <a:cubicBezTo>
                  <a:pt x="1587439" y="709510"/>
                  <a:pt x="1566400" y="678358"/>
                  <a:pt x="1549667" y="644892"/>
                </a:cubicBezTo>
                <a:cubicBezTo>
                  <a:pt x="1537408" y="620373"/>
                  <a:pt x="1534896" y="591396"/>
                  <a:pt x="1520792" y="567890"/>
                </a:cubicBezTo>
                <a:cubicBezTo>
                  <a:pt x="1505573" y="542525"/>
                  <a:pt x="1478836" y="525523"/>
                  <a:pt x="1463040" y="500513"/>
                </a:cubicBezTo>
                <a:cubicBezTo>
                  <a:pt x="1440054" y="464119"/>
                  <a:pt x="1431116" y="419446"/>
                  <a:pt x="1405289" y="385010"/>
                </a:cubicBezTo>
                <a:cubicBezTo>
                  <a:pt x="1395664" y="372176"/>
                  <a:pt x="1384496" y="360366"/>
                  <a:pt x="1376413" y="346509"/>
                </a:cubicBezTo>
                <a:cubicBezTo>
                  <a:pt x="1344715" y="292170"/>
                  <a:pt x="1300413" y="182854"/>
                  <a:pt x="1280160" y="134753"/>
                </a:cubicBezTo>
                <a:cubicBezTo>
                  <a:pt x="1274377" y="121019"/>
                  <a:pt x="1235837" y="21785"/>
                  <a:pt x="1232034" y="19250"/>
                </a:cubicBezTo>
                <a:lnTo>
                  <a:pt x="1203158" y="0"/>
                </a:lnTo>
                <a:cubicBezTo>
                  <a:pt x="1193533" y="3208"/>
                  <a:pt x="1183357" y="5088"/>
                  <a:pt x="1174282" y="9625"/>
                </a:cubicBezTo>
                <a:cubicBezTo>
                  <a:pt x="1157549" y="17992"/>
                  <a:pt x="1142399" y="29219"/>
                  <a:pt x="1126156" y="38501"/>
                </a:cubicBezTo>
                <a:cubicBezTo>
                  <a:pt x="1119927" y="42060"/>
                  <a:pt x="1113322" y="44918"/>
                  <a:pt x="1106905" y="481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95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Cervical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422A0-9AA8-44AE-9D19-F94095A0CAB1}"/>
              </a:ext>
            </a:extLst>
          </p:cNvPr>
          <p:cNvSpPr txBox="1"/>
          <p:nvPr/>
        </p:nvSpPr>
        <p:spPr>
          <a:xfrm>
            <a:off x="533400" y="622182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National rate:</a:t>
            </a:r>
          </a:p>
          <a:p>
            <a:r>
              <a:rPr lang="en-US" sz="1400" dirty="0"/>
              <a:t> 7.4 per 100,000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F3372-BCB0-4260-A2B8-F8538D89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47" y="1273978"/>
            <a:ext cx="5524500" cy="5011511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6B9EC7-33F2-45BF-BD7A-B7430D865B81}"/>
              </a:ext>
            </a:extLst>
          </p:cNvPr>
          <p:cNvSpPr/>
          <p:nvPr/>
        </p:nvSpPr>
        <p:spPr>
          <a:xfrm>
            <a:off x="4918509" y="1116531"/>
            <a:ext cx="1820226" cy="1896176"/>
          </a:xfrm>
          <a:custGeom>
            <a:avLst/>
            <a:gdLst>
              <a:gd name="connsiteX0" fmla="*/ 1251285 w 1820226"/>
              <a:gd name="connsiteY0" fmla="*/ 28875 h 1896176"/>
              <a:gd name="connsiteX1" fmla="*/ 1193533 w 1820226"/>
              <a:gd name="connsiteY1" fmla="*/ 19250 h 1896176"/>
              <a:gd name="connsiteX2" fmla="*/ 1135782 w 1820226"/>
              <a:gd name="connsiteY2" fmla="*/ 0 h 1896176"/>
              <a:gd name="connsiteX3" fmla="*/ 327259 w 1820226"/>
              <a:gd name="connsiteY3" fmla="*/ 9625 h 1896176"/>
              <a:gd name="connsiteX4" fmla="*/ 173255 w 1820226"/>
              <a:gd name="connsiteY4" fmla="*/ 77002 h 1896176"/>
              <a:gd name="connsiteX5" fmla="*/ 125129 w 1820226"/>
              <a:gd name="connsiteY5" fmla="*/ 105877 h 1896176"/>
              <a:gd name="connsiteX6" fmla="*/ 86628 w 1820226"/>
              <a:gd name="connsiteY6" fmla="*/ 163629 h 1896176"/>
              <a:gd name="connsiteX7" fmla="*/ 48127 w 1820226"/>
              <a:gd name="connsiteY7" fmla="*/ 202130 h 1896176"/>
              <a:gd name="connsiteX8" fmla="*/ 28876 w 1820226"/>
              <a:gd name="connsiteY8" fmla="*/ 250256 h 1896176"/>
              <a:gd name="connsiteX9" fmla="*/ 0 w 1820226"/>
              <a:gd name="connsiteY9" fmla="*/ 385010 h 1896176"/>
              <a:gd name="connsiteX10" fmla="*/ 19251 w 1820226"/>
              <a:gd name="connsiteY10" fmla="*/ 712269 h 1896176"/>
              <a:gd name="connsiteX11" fmla="*/ 48127 w 1820226"/>
              <a:gd name="connsiteY11" fmla="*/ 875898 h 1896176"/>
              <a:gd name="connsiteX12" fmla="*/ 77003 w 1820226"/>
              <a:gd name="connsiteY12" fmla="*/ 991402 h 1896176"/>
              <a:gd name="connsiteX13" fmla="*/ 105878 w 1820226"/>
              <a:gd name="connsiteY13" fmla="*/ 1126155 h 1896176"/>
              <a:gd name="connsiteX14" fmla="*/ 134754 w 1820226"/>
              <a:gd name="connsiteY14" fmla="*/ 1241658 h 1896176"/>
              <a:gd name="connsiteX15" fmla="*/ 144379 w 1820226"/>
              <a:gd name="connsiteY15" fmla="*/ 1280160 h 1896176"/>
              <a:gd name="connsiteX16" fmla="*/ 173255 w 1820226"/>
              <a:gd name="connsiteY16" fmla="*/ 1328286 h 1896176"/>
              <a:gd name="connsiteX17" fmla="*/ 231007 w 1820226"/>
              <a:gd name="connsiteY17" fmla="*/ 1453414 h 1896176"/>
              <a:gd name="connsiteX18" fmla="*/ 259883 w 1820226"/>
              <a:gd name="connsiteY18" fmla="*/ 1482290 h 1896176"/>
              <a:gd name="connsiteX19" fmla="*/ 269508 w 1820226"/>
              <a:gd name="connsiteY19" fmla="*/ 1520791 h 1896176"/>
              <a:gd name="connsiteX20" fmla="*/ 298384 w 1820226"/>
              <a:gd name="connsiteY20" fmla="*/ 1549667 h 1896176"/>
              <a:gd name="connsiteX21" fmla="*/ 327259 w 1820226"/>
              <a:gd name="connsiteY21" fmla="*/ 1588168 h 1896176"/>
              <a:gd name="connsiteX22" fmla="*/ 423512 w 1820226"/>
              <a:gd name="connsiteY22" fmla="*/ 1655545 h 1896176"/>
              <a:gd name="connsiteX23" fmla="*/ 519765 w 1820226"/>
              <a:gd name="connsiteY23" fmla="*/ 1713296 h 1896176"/>
              <a:gd name="connsiteX24" fmla="*/ 577516 w 1820226"/>
              <a:gd name="connsiteY24" fmla="*/ 1732547 h 1896176"/>
              <a:gd name="connsiteX25" fmla="*/ 644893 w 1820226"/>
              <a:gd name="connsiteY25" fmla="*/ 1742172 h 1896176"/>
              <a:gd name="connsiteX26" fmla="*/ 721895 w 1820226"/>
              <a:gd name="connsiteY26" fmla="*/ 1761423 h 1896176"/>
              <a:gd name="connsiteX27" fmla="*/ 770022 w 1820226"/>
              <a:gd name="connsiteY27" fmla="*/ 1771048 h 1896176"/>
              <a:gd name="connsiteX28" fmla="*/ 827773 w 1820226"/>
              <a:gd name="connsiteY28" fmla="*/ 1790298 h 1896176"/>
              <a:gd name="connsiteX29" fmla="*/ 904775 w 1820226"/>
              <a:gd name="connsiteY29" fmla="*/ 1799924 h 1896176"/>
              <a:gd name="connsiteX30" fmla="*/ 972152 w 1820226"/>
              <a:gd name="connsiteY30" fmla="*/ 1809549 h 1896176"/>
              <a:gd name="connsiteX31" fmla="*/ 1145407 w 1820226"/>
              <a:gd name="connsiteY31" fmla="*/ 1838425 h 1896176"/>
              <a:gd name="connsiteX32" fmla="*/ 1241659 w 1820226"/>
              <a:gd name="connsiteY32" fmla="*/ 1867301 h 1896176"/>
              <a:gd name="connsiteX33" fmla="*/ 1376413 w 1820226"/>
              <a:gd name="connsiteY33" fmla="*/ 1886551 h 1896176"/>
              <a:gd name="connsiteX34" fmla="*/ 1434165 w 1820226"/>
              <a:gd name="connsiteY34" fmla="*/ 1896176 h 1896176"/>
              <a:gd name="connsiteX35" fmla="*/ 1732548 w 1820226"/>
              <a:gd name="connsiteY35" fmla="*/ 1876926 h 1896176"/>
              <a:gd name="connsiteX36" fmla="*/ 1742173 w 1820226"/>
              <a:gd name="connsiteY36" fmla="*/ 1848050 h 1896176"/>
              <a:gd name="connsiteX37" fmla="*/ 1790299 w 1820226"/>
              <a:gd name="connsiteY37" fmla="*/ 1771048 h 1896176"/>
              <a:gd name="connsiteX38" fmla="*/ 1799925 w 1820226"/>
              <a:gd name="connsiteY38" fmla="*/ 1568917 h 1896176"/>
              <a:gd name="connsiteX39" fmla="*/ 1819175 w 1820226"/>
              <a:gd name="connsiteY39" fmla="*/ 1443789 h 1896176"/>
              <a:gd name="connsiteX40" fmla="*/ 1809550 w 1820226"/>
              <a:gd name="connsiteY40" fmla="*/ 1010652 h 1896176"/>
              <a:gd name="connsiteX41" fmla="*/ 1780674 w 1820226"/>
              <a:gd name="connsiteY41" fmla="*/ 924025 h 1896176"/>
              <a:gd name="connsiteX42" fmla="*/ 1751798 w 1820226"/>
              <a:gd name="connsiteY42" fmla="*/ 808522 h 1896176"/>
              <a:gd name="connsiteX43" fmla="*/ 1722923 w 1820226"/>
              <a:gd name="connsiteY43" fmla="*/ 721894 h 1896176"/>
              <a:gd name="connsiteX44" fmla="*/ 1684422 w 1820226"/>
              <a:gd name="connsiteY44" fmla="*/ 548640 h 1896176"/>
              <a:gd name="connsiteX45" fmla="*/ 1597794 w 1820226"/>
              <a:gd name="connsiteY45" fmla="*/ 385010 h 1896176"/>
              <a:gd name="connsiteX46" fmla="*/ 1530417 w 1820226"/>
              <a:gd name="connsiteY46" fmla="*/ 298383 h 1896176"/>
              <a:gd name="connsiteX47" fmla="*/ 1443790 w 1820226"/>
              <a:gd name="connsiteY47" fmla="*/ 173254 h 1896176"/>
              <a:gd name="connsiteX48" fmla="*/ 1337912 w 1820226"/>
              <a:gd name="connsiteY48" fmla="*/ 105877 h 1896176"/>
              <a:gd name="connsiteX49" fmla="*/ 1299411 w 1820226"/>
              <a:gd name="connsiteY49" fmla="*/ 77002 h 1896176"/>
              <a:gd name="connsiteX50" fmla="*/ 1251285 w 1820226"/>
              <a:gd name="connsiteY50" fmla="*/ 28875 h 189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0226" h="1896176">
                <a:moveTo>
                  <a:pt x="1251285" y="28875"/>
                </a:moveTo>
                <a:cubicBezTo>
                  <a:pt x="1233639" y="19250"/>
                  <a:pt x="1212467" y="23983"/>
                  <a:pt x="1193533" y="19250"/>
                </a:cubicBezTo>
                <a:cubicBezTo>
                  <a:pt x="1173847" y="14329"/>
                  <a:pt x="1156072" y="225"/>
                  <a:pt x="1135782" y="0"/>
                </a:cubicBezTo>
                <a:lnTo>
                  <a:pt x="327259" y="9625"/>
                </a:lnTo>
                <a:cubicBezTo>
                  <a:pt x="199924" y="73292"/>
                  <a:pt x="253516" y="56935"/>
                  <a:pt x="173255" y="77002"/>
                </a:cubicBezTo>
                <a:cubicBezTo>
                  <a:pt x="157213" y="86627"/>
                  <a:pt x="138357" y="92649"/>
                  <a:pt x="125129" y="105877"/>
                </a:cubicBezTo>
                <a:cubicBezTo>
                  <a:pt x="108769" y="122237"/>
                  <a:pt x="101081" y="145563"/>
                  <a:pt x="86628" y="163629"/>
                </a:cubicBezTo>
                <a:cubicBezTo>
                  <a:pt x="75290" y="177801"/>
                  <a:pt x="60961" y="189296"/>
                  <a:pt x="48127" y="202130"/>
                </a:cubicBezTo>
                <a:cubicBezTo>
                  <a:pt x="41710" y="218172"/>
                  <a:pt x="34340" y="233865"/>
                  <a:pt x="28876" y="250256"/>
                </a:cubicBezTo>
                <a:cubicBezTo>
                  <a:pt x="20097" y="276592"/>
                  <a:pt x="124" y="384388"/>
                  <a:pt x="0" y="385010"/>
                </a:cubicBezTo>
                <a:cubicBezTo>
                  <a:pt x="2254" y="434597"/>
                  <a:pt x="8748" y="636125"/>
                  <a:pt x="19251" y="712269"/>
                </a:cubicBezTo>
                <a:cubicBezTo>
                  <a:pt x="26819" y="767135"/>
                  <a:pt x="38637" y="821331"/>
                  <a:pt x="48127" y="875898"/>
                </a:cubicBezTo>
                <a:cubicBezTo>
                  <a:pt x="62267" y="957203"/>
                  <a:pt x="50354" y="911457"/>
                  <a:pt x="77003" y="991402"/>
                </a:cubicBezTo>
                <a:cubicBezTo>
                  <a:pt x="94514" y="1096471"/>
                  <a:pt x="77100" y="1001451"/>
                  <a:pt x="105878" y="1126155"/>
                </a:cubicBezTo>
                <a:cubicBezTo>
                  <a:pt x="138448" y="1267291"/>
                  <a:pt x="84793" y="1058462"/>
                  <a:pt x="134754" y="1241658"/>
                </a:cubicBezTo>
                <a:cubicBezTo>
                  <a:pt x="138235" y="1254421"/>
                  <a:pt x="139006" y="1268071"/>
                  <a:pt x="144379" y="1280160"/>
                </a:cubicBezTo>
                <a:cubicBezTo>
                  <a:pt x="151977" y="1297256"/>
                  <a:pt x="165344" y="1311333"/>
                  <a:pt x="173255" y="1328286"/>
                </a:cubicBezTo>
                <a:cubicBezTo>
                  <a:pt x="195751" y="1376490"/>
                  <a:pt x="199384" y="1415467"/>
                  <a:pt x="231007" y="1453414"/>
                </a:cubicBezTo>
                <a:cubicBezTo>
                  <a:pt x="239721" y="1463871"/>
                  <a:pt x="250258" y="1472665"/>
                  <a:pt x="259883" y="1482290"/>
                </a:cubicBezTo>
                <a:cubicBezTo>
                  <a:pt x="263091" y="1495124"/>
                  <a:pt x="262945" y="1509305"/>
                  <a:pt x="269508" y="1520791"/>
                </a:cubicBezTo>
                <a:cubicBezTo>
                  <a:pt x="276262" y="1532610"/>
                  <a:pt x="289525" y="1539332"/>
                  <a:pt x="298384" y="1549667"/>
                </a:cubicBezTo>
                <a:cubicBezTo>
                  <a:pt x="308824" y="1561847"/>
                  <a:pt x="315916" y="1576825"/>
                  <a:pt x="327259" y="1588168"/>
                </a:cubicBezTo>
                <a:cubicBezTo>
                  <a:pt x="387013" y="1647922"/>
                  <a:pt x="367764" y="1623689"/>
                  <a:pt x="423512" y="1655545"/>
                </a:cubicBezTo>
                <a:cubicBezTo>
                  <a:pt x="455998" y="1674109"/>
                  <a:pt x="484269" y="1701464"/>
                  <a:pt x="519765" y="1713296"/>
                </a:cubicBezTo>
                <a:cubicBezTo>
                  <a:pt x="539015" y="1719713"/>
                  <a:pt x="557744" y="1727984"/>
                  <a:pt x="577516" y="1732547"/>
                </a:cubicBezTo>
                <a:cubicBezTo>
                  <a:pt x="599622" y="1737648"/>
                  <a:pt x="622647" y="1737723"/>
                  <a:pt x="644893" y="1742172"/>
                </a:cubicBezTo>
                <a:cubicBezTo>
                  <a:pt x="670837" y="1747361"/>
                  <a:pt x="696115" y="1755474"/>
                  <a:pt x="721895" y="1761423"/>
                </a:cubicBezTo>
                <a:cubicBezTo>
                  <a:pt x="737836" y="1765102"/>
                  <a:pt x="754238" y="1766744"/>
                  <a:pt x="770022" y="1771048"/>
                </a:cubicBezTo>
                <a:cubicBezTo>
                  <a:pt x="789599" y="1776387"/>
                  <a:pt x="807932" y="1786046"/>
                  <a:pt x="827773" y="1790298"/>
                </a:cubicBezTo>
                <a:cubicBezTo>
                  <a:pt x="853066" y="1795718"/>
                  <a:pt x="879135" y="1796505"/>
                  <a:pt x="904775" y="1799924"/>
                </a:cubicBezTo>
                <a:cubicBezTo>
                  <a:pt x="927263" y="1802922"/>
                  <a:pt x="949854" y="1805368"/>
                  <a:pt x="972152" y="1809549"/>
                </a:cubicBezTo>
                <a:cubicBezTo>
                  <a:pt x="1139412" y="1840911"/>
                  <a:pt x="978039" y="1819829"/>
                  <a:pt x="1145407" y="1838425"/>
                </a:cubicBezTo>
                <a:cubicBezTo>
                  <a:pt x="1177491" y="1848050"/>
                  <a:pt x="1208866" y="1860469"/>
                  <a:pt x="1241659" y="1867301"/>
                </a:cubicBezTo>
                <a:cubicBezTo>
                  <a:pt x="1286079" y="1876555"/>
                  <a:pt x="1331541" y="1879820"/>
                  <a:pt x="1376413" y="1886551"/>
                </a:cubicBezTo>
                <a:cubicBezTo>
                  <a:pt x="1395713" y="1889446"/>
                  <a:pt x="1414914" y="1892968"/>
                  <a:pt x="1434165" y="1896176"/>
                </a:cubicBezTo>
                <a:cubicBezTo>
                  <a:pt x="1533626" y="1889759"/>
                  <a:pt x="1634075" y="1892312"/>
                  <a:pt x="1732548" y="1876926"/>
                </a:cubicBezTo>
                <a:cubicBezTo>
                  <a:pt x="1742572" y="1875360"/>
                  <a:pt x="1737139" y="1856859"/>
                  <a:pt x="1742173" y="1848050"/>
                </a:cubicBezTo>
                <a:cubicBezTo>
                  <a:pt x="1842125" y="1673134"/>
                  <a:pt x="1708004" y="1935643"/>
                  <a:pt x="1790299" y="1771048"/>
                </a:cubicBezTo>
                <a:cubicBezTo>
                  <a:pt x="1793508" y="1703671"/>
                  <a:pt x="1793996" y="1636109"/>
                  <a:pt x="1799925" y="1568917"/>
                </a:cubicBezTo>
                <a:cubicBezTo>
                  <a:pt x="1803634" y="1526880"/>
                  <a:pt x="1818448" y="1485983"/>
                  <a:pt x="1819175" y="1443789"/>
                </a:cubicBezTo>
                <a:cubicBezTo>
                  <a:pt x="1821664" y="1299396"/>
                  <a:pt x="1820218" y="1154672"/>
                  <a:pt x="1809550" y="1010652"/>
                </a:cubicBezTo>
                <a:cubicBezTo>
                  <a:pt x="1807302" y="980298"/>
                  <a:pt x="1789036" y="953292"/>
                  <a:pt x="1780674" y="924025"/>
                </a:cubicBezTo>
                <a:cubicBezTo>
                  <a:pt x="1769771" y="885866"/>
                  <a:pt x="1762700" y="846681"/>
                  <a:pt x="1751798" y="808522"/>
                </a:cubicBezTo>
                <a:cubicBezTo>
                  <a:pt x="1743436" y="779255"/>
                  <a:pt x="1730669" y="751330"/>
                  <a:pt x="1722923" y="721894"/>
                </a:cubicBezTo>
                <a:cubicBezTo>
                  <a:pt x="1703857" y="649444"/>
                  <a:pt x="1707262" y="617160"/>
                  <a:pt x="1684422" y="548640"/>
                </a:cubicBezTo>
                <a:cubicBezTo>
                  <a:pt x="1665831" y="492865"/>
                  <a:pt x="1629799" y="431787"/>
                  <a:pt x="1597794" y="385010"/>
                </a:cubicBezTo>
                <a:cubicBezTo>
                  <a:pt x="1577137" y="354819"/>
                  <a:pt x="1551933" y="327968"/>
                  <a:pt x="1530417" y="298383"/>
                </a:cubicBezTo>
                <a:cubicBezTo>
                  <a:pt x="1500579" y="257356"/>
                  <a:pt x="1476039" y="212414"/>
                  <a:pt x="1443790" y="173254"/>
                </a:cubicBezTo>
                <a:cubicBezTo>
                  <a:pt x="1410821" y="133220"/>
                  <a:pt x="1380552" y="131461"/>
                  <a:pt x="1337912" y="105877"/>
                </a:cubicBezTo>
                <a:cubicBezTo>
                  <a:pt x="1324156" y="97624"/>
                  <a:pt x="1314306" y="82960"/>
                  <a:pt x="1299411" y="77002"/>
                </a:cubicBezTo>
                <a:cubicBezTo>
                  <a:pt x="1281291" y="69754"/>
                  <a:pt x="1268931" y="38500"/>
                  <a:pt x="1251285" y="28875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4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8600" y="228600"/>
            <a:ext cx="77724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Cervical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A960C-0F9D-4CF8-ADC8-2D191223B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5557838" cy="5042029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1F0AB1-842D-4AE9-9DD3-D02C8C115194}"/>
              </a:ext>
            </a:extLst>
          </p:cNvPr>
          <p:cNvSpPr/>
          <p:nvPr/>
        </p:nvSpPr>
        <p:spPr>
          <a:xfrm>
            <a:off x="4925512" y="1318661"/>
            <a:ext cx="1672759" cy="1928939"/>
          </a:xfrm>
          <a:custGeom>
            <a:avLst/>
            <a:gdLst>
              <a:gd name="connsiteX0" fmla="*/ 1205781 w 1672759"/>
              <a:gd name="connsiteY0" fmla="*/ 77002 h 1928939"/>
              <a:gd name="connsiteX1" fmla="*/ 811145 w 1672759"/>
              <a:gd name="connsiteY1" fmla="*/ 57752 h 1928939"/>
              <a:gd name="connsiteX2" fmla="*/ 695642 w 1672759"/>
              <a:gd name="connsiteY2" fmla="*/ 48126 h 1928939"/>
              <a:gd name="connsiteX3" fmla="*/ 628265 w 1672759"/>
              <a:gd name="connsiteY3" fmla="*/ 28876 h 1928939"/>
              <a:gd name="connsiteX4" fmla="*/ 156627 w 1672759"/>
              <a:gd name="connsiteY4" fmla="*/ 0 h 1928939"/>
              <a:gd name="connsiteX5" fmla="*/ 79625 w 1672759"/>
              <a:gd name="connsiteY5" fmla="*/ 9625 h 1928939"/>
              <a:gd name="connsiteX6" fmla="*/ 41124 w 1672759"/>
              <a:gd name="connsiteY6" fmla="*/ 115503 h 1928939"/>
              <a:gd name="connsiteX7" fmla="*/ 12248 w 1672759"/>
              <a:gd name="connsiteY7" fmla="*/ 163630 h 1928939"/>
              <a:gd name="connsiteX8" fmla="*/ 21873 w 1672759"/>
              <a:gd name="connsiteY8" fmla="*/ 741145 h 1928939"/>
              <a:gd name="connsiteX9" fmla="*/ 41124 w 1672759"/>
              <a:gd name="connsiteY9" fmla="*/ 943276 h 1928939"/>
              <a:gd name="connsiteX10" fmla="*/ 60374 w 1672759"/>
              <a:gd name="connsiteY10" fmla="*/ 1020278 h 1928939"/>
              <a:gd name="connsiteX11" fmla="*/ 118126 w 1672759"/>
              <a:gd name="connsiteY11" fmla="*/ 1405288 h 1928939"/>
              <a:gd name="connsiteX12" fmla="*/ 147002 w 1672759"/>
              <a:gd name="connsiteY12" fmla="*/ 1434164 h 1928939"/>
              <a:gd name="connsiteX13" fmla="*/ 175877 w 1672759"/>
              <a:gd name="connsiteY13" fmla="*/ 1511166 h 1928939"/>
              <a:gd name="connsiteX14" fmla="*/ 195128 w 1672759"/>
              <a:gd name="connsiteY14" fmla="*/ 1540042 h 1928939"/>
              <a:gd name="connsiteX15" fmla="*/ 243254 w 1672759"/>
              <a:gd name="connsiteY15" fmla="*/ 1655545 h 1928939"/>
              <a:gd name="connsiteX16" fmla="*/ 272130 w 1672759"/>
              <a:gd name="connsiteY16" fmla="*/ 1665171 h 1928939"/>
              <a:gd name="connsiteX17" fmla="*/ 301006 w 1672759"/>
              <a:gd name="connsiteY17" fmla="*/ 1713297 h 1928939"/>
              <a:gd name="connsiteX18" fmla="*/ 339507 w 1672759"/>
              <a:gd name="connsiteY18" fmla="*/ 1722922 h 1928939"/>
              <a:gd name="connsiteX19" fmla="*/ 397259 w 1672759"/>
              <a:gd name="connsiteY19" fmla="*/ 1751798 h 1928939"/>
              <a:gd name="connsiteX20" fmla="*/ 435760 w 1672759"/>
              <a:gd name="connsiteY20" fmla="*/ 1780674 h 1928939"/>
              <a:gd name="connsiteX21" fmla="*/ 474261 w 1672759"/>
              <a:gd name="connsiteY21" fmla="*/ 1790299 h 1928939"/>
              <a:gd name="connsiteX22" fmla="*/ 580139 w 1672759"/>
              <a:gd name="connsiteY22" fmla="*/ 1838425 h 1928939"/>
              <a:gd name="connsiteX23" fmla="*/ 686016 w 1672759"/>
              <a:gd name="connsiteY23" fmla="*/ 1857676 h 1928939"/>
              <a:gd name="connsiteX24" fmla="*/ 917023 w 1672759"/>
              <a:gd name="connsiteY24" fmla="*/ 1886552 h 1928939"/>
              <a:gd name="connsiteX25" fmla="*/ 984400 w 1672759"/>
              <a:gd name="connsiteY25" fmla="*/ 1915427 h 1928939"/>
              <a:gd name="connsiteX26" fmla="*/ 1571541 w 1672759"/>
              <a:gd name="connsiteY26" fmla="*/ 1886552 h 1928939"/>
              <a:gd name="connsiteX27" fmla="*/ 1619667 w 1672759"/>
              <a:gd name="connsiteY27" fmla="*/ 1790299 h 1928939"/>
              <a:gd name="connsiteX28" fmla="*/ 1648543 w 1672759"/>
              <a:gd name="connsiteY28" fmla="*/ 1694046 h 1928939"/>
              <a:gd name="connsiteX29" fmla="*/ 1658168 w 1672759"/>
              <a:gd name="connsiteY29" fmla="*/ 1645920 h 1928939"/>
              <a:gd name="connsiteX30" fmla="*/ 1658168 w 1672759"/>
              <a:gd name="connsiteY30" fmla="*/ 1010653 h 1928939"/>
              <a:gd name="connsiteX31" fmla="*/ 1629292 w 1672759"/>
              <a:gd name="connsiteY31" fmla="*/ 924025 h 1928939"/>
              <a:gd name="connsiteX32" fmla="*/ 1552290 w 1672759"/>
              <a:gd name="connsiteY32" fmla="*/ 770021 h 1928939"/>
              <a:gd name="connsiteX33" fmla="*/ 1513789 w 1672759"/>
              <a:gd name="connsiteY33" fmla="*/ 693019 h 1928939"/>
              <a:gd name="connsiteX34" fmla="*/ 1456037 w 1672759"/>
              <a:gd name="connsiteY34" fmla="*/ 616017 h 1928939"/>
              <a:gd name="connsiteX35" fmla="*/ 1388661 w 1672759"/>
              <a:gd name="connsiteY35" fmla="*/ 490888 h 1928939"/>
              <a:gd name="connsiteX36" fmla="*/ 1340534 w 1672759"/>
              <a:gd name="connsiteY36" fmla="*/ 365760 h 1928939"/>
              <a:gd name="connsiteX37" fmla="*/ 1321284 w 1672759"/>
              <a:gd name="connsiteY37" fmla="*/ 308008 h 1928939"/>
              <a:gd name="connsiteX38" fmla="*/ 1263532 w 1672759"/>
              <a:gd name="connsiteY38" fmla="*/ 211756 h 1928939"/>
              <a:gd name="connsiteX39" fmla="*/ 1244282 w 1672759"/>
              <a:gd name="connsiteY39" fmla="*/ 163630 h 1928939"/>
              <a:gd name="connsiteX40" fmla="*/ 1234656 w 1672759"/>
              <a:gd name="connsiteY40" fmla="*/ 134754 h 1928939"/>
              <a:gd name="connsiteX41" fmla="*/ 1205781 w 1672759"/>
              <a:gd name="connsiteY41" fmla="*/ 77002 h 192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2759" h="1928939">
                <a:moveTo>
                  <a:pt x="1205781" y="77002"/>
                </a:moveTo>
                <a:cubicBezTo>
                  <a:pt x="1135196" y="64168"/>
                  <a:pt x="942636" y="65195"/>
                  <a:pt x="811145" y="57752"/>
                </a:cubicBezTo>
                <a:cubicBezTo>
                  <a:pt x="772572" y="55569"/>
                  <a:pt x="733804" y="54152"/>
                  <a:pt x="695642" y="48126"/>
                </a:cubicBezTo>
                <a:cubicBezTo>
                  <a:pt x="672570" y="44483"/>
                  <a:pt x="651530" y="30953"/>
                  <a:pt x="628265" y="28876"/>
                </a:cubicBezTo>
                <a:cubicBezTo>
                  <a:pt x="471382" y="14869"/>
                  <a:pt x="156627" y="0"/>
                  <a:pt x="156627" y="0"/>
                </a:cubicBezTo>
                <a:cubicBezTo>
                  <a:pt x="130960" y="3208"/>
                  <a:pt x="102334" y="-2762"/>
                  <a:pt x="79625" y="9625"/>
                </a:cubicBezTo>
                <a:cubicBezTo>
                  <a:pt x="42552" y="29847"/>
                  <a:pt x="51902" y="85865"/>
                  <a:pt x="41124" y="115503"/>
                </a:cubicBezTo>
                <a:cubicBezTo>
                  <a:pt x="34731" y="133085"/>
                  <a:pt x="21873" y="147588"/>
                  <a:pt x="12248" y="163630"/>
                </a:cubicBezTo>
                <a:cubicBezTo>
                  <a:pt x="-8269" y="430352"/>
                  <a:pt x="-1624" y="279050"/>
                  <a:pt x="21873" y="741145"/>
                </a:cubicBezTo>
                <a:cubicBezTo>
                  <a:pt x="22920" y="761735"/>
                  <a:pt x="35499" y="911399"/>
                  <a:pt x="41124" y="943276"/>
                </a:cubicBezTo>
                <a:cubicBezTo>
                  <a:pt x="45722" y="969331"/>
                  <a:pt x="53957" y="994611"/>
                  <a:pt x="60374" y="1020278"/>
                </a:cubicBezTo>
                <a:cubicBezTo>
                  <a:pt x="68110" y="1260070"/>
                  <a:pt x="22653" y="1262079"/>
                  <a:pt x="118126" y="1405288"/>
                </a:cubicBezTo>
                <a:cubicBezTo>
                  <a:pt x="125677" y="1416614"/>
                  <a:pt x="137377" y="1424539"/>
                  <a:pt x="147002" y="1434164"/>
                </a:cubicBezTo>
                <a:cubicBezTo>
                  <a:pt x="156627" y="1459831"/>
                  <a:pt x="164534" y="1486210"/>
                  <a:pt x="175877" y="1511166"/>
                </a:cubicBezTo>
                <a:cubicBezTo>
                  <a:pt x="180664" y="1521697"/>
                  <a:pt x="190679" y="1529364"/>
                  <a:pt x="195128" y="1540042"/>
                </a:cubicBezTo>
                <a:cubicBezTo>
                  <a:pt x="198266" y="1547573"/>
                  <a:pt x="218292" y="1635575"/>
                  <a:pt x="243254" y="1655545"/>
                </a:cubicBezTo>
                <a:cubicBezTo>
                  <a:pt x="251177" y="1661883"/>
                  <a:pt x="262505" y="1661962"/>
                  <a:pt x="272130" y="1665171"/>
                </a:cubicBezTo>
                <a:cubicBezTo>
                  <a:pt x="281755" y="1681213"/>
                  <a:pt x="286802" y="1701122"/>
                  <a:pt x="301006" y="1713297"/>
                </a:cubicBezTo>
                <a:cubicBezTo>
                  <a:pt x="311050" y="1721906"/>
                  <a:pt x="327225" y="1718009"/>
                  <a:pt x="339507" y="1722922"/>
                </a:cubicBezTo>
                <a:cubicBezTo>
                  <a:pt x="359491" y="1730915"/>
                  <a:pt x="378803" y="1740725"/>
                  <a:pt x="397259" y="1751798"/>
                </a:cubicBezTo>
                <a:cubicBezTo>
                  <a:pt x="411015" y="1760052"/>
                  <a:pt x="421411" y="1773500"/>
                  <a:pt x="435760" y="1780674"/>
                </a:cubicBezTo>
                <a:cubicBezTo>
                  <a:pt x="447592" y="1786590"/>
                  <a:pt x="461427" y="1787091"/>
                  <a:pt x="474261" y="1790299"/>
                </a:cubicBezTo>
                <a:cubicBezTo>
                  <a:pt x="505054" y="1805696"/>
                  <a:pt x="546077" y="1828206"/>
                  <a:pt x="580139" y="1838425"/>
                </a:cubicBezTo>
                <a:cubicBezTo>
                  <a:pt x="603353" y="1845389"/>
                  <a:pt x="664675" y="1853103"/>
                  <a:pt x="686016" y="1857676"/>
                </a:cubicBezTo>
                <a:cubicBezTo>
                  <a:pt x="842777" y="1891267"/>
                  <a:pt x="678566" y="1871647"/>
                  <a:pt x="917023" y="1886552"/>
                </a:cubicBezTo>
                <a:cubicBezTo>
                  <a:pt x="939482" y="1896177"/>
                  <a:pt x="959968" y="1915051"/>
                  <a:pt x="984400" y="1915427"/>
                </a:cubicBezTo>
                <a:cubicBezTo>
                  <a:pt x="1471521" y="1922921"/>
                  <a:pt x="1370450" y="1953580"/>
                  <a:pt x="1571541" y="1886552"/>
                </a:cubicBezTo>
                <a:cubicBezTo>
                  <a:pt x="1587583" y="1854468"/>
                  <a:pt x="1608324" y="1824330"/>
                  <a:pt x="1619667" y="1790299"/>
                </a:cubicBezTo>
                <a:cubicBezTo>
                  <a:pt x="1631891" y="1753627"/>
                  <a:pt x="1637526" y="1738112"/>
                  <a:pt x="1648543" y="1694046"/>
                </a:cubicBezTo>
                <a:cubicBezTo>
                  <a:pt x="1652511" y="1678175"/>
                  <a:pt x="1654960" y="1661962"/>
                  <a:pt x="1658168" y="1645920"/>
                </a:cubicBezTo>
                <a:cubicBezTo>
                  <a:pt x="1673887" y="1394416"/>
                  <a:pt x="1681034" y="1347931"/>
                  <a:pt x="1658168" y="1010653"/>
                </a:cubicBezTo>
                <a:cubicBezTo>
                  <a:pt x="1656109" y="980285"/>
                  <a:pt x="1639422" y="952728"/>
                  <a:pt x="1629292" y="924025"/>
                </a:cubicBezTo>
                <a:cubicBezTo>
                  <a:pt x="1586469" y="802694"/>
                  <a:pt x="1618609" y="887922"/>
                  <a:pt x="1552290" y="770021"/>
                </a:cubicBezTo>
                <a:cubicBezTo>
                  <a:pt x="1538221" y="745009"/>
                  <a:pt x="1528998" y="717354"/>
                  <a:pt x="1513789" y="693019"/>
                </a:cubicBezTo>
                <a:cubicBezTo>
                  <a:pt x="1496784" y="665812"/>
                  <a:pt x="1472304" y="643671"/>
                  <a:pt x="1456037" y="616017"/>
                </a:cubicBezTo>
                <a:cubicBezTo>
                  <a:pt x="1343481" y="424672"/>
                  <a:pt x="1470783" y="600390"/>
                  <a:pt x="1388661" y="490888"/>
                </a:cubicBezTo>
                <a:cubicBezTo>
                  <a:pt x="1341261" y="348693"/>
                  <a:pt x="1401995" y="525560"/>
                  <a:pt x="1340534" y="365760"/>
                </a:cubicBezTo>
                <a:cubicBezTo>
                  <a:pt x="1333250" y="346821"/>
                  <a:pt x="1330359" y="326158"/>
                  <a:pt x="1321284" y="308008"/>
                </a:cubicBezTo>
                <a:cubicBezTo>
                  <a:pt x="1304551" y="274542"/>
                  <a:pt x="1277428" y="246496"/>
                  <a:pt x="1263532" y="211756"/>
                </a:cubicBezTo>
                <a:cubicBezTo>
                  <a:pt x="1257115" y="195714"/>
                  <a:pt x="1250349" y="179808"/>
                  <a:pt x="1244282" y="163630"/>
                </a:cubicBezTo>
                <a:cubicBezTo>
                  <a:pt x="1240719" y="154130"/>
                  <a:pt x="1239193" y="143829"/>
                  <a:pt x="1234656" y="134754"/>
                </a:cubicBezTo>
                <a:cubicBezTo>
                  <a:pt x="1229483" y="124407"/>
                  <a:pt x="1276366" y="89836"/>
                  <a:pt x="1205781" y="77002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Mortality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BE75E-F7D6-4C2A-A97B-08088575E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251" y="1363312"/>
            <a:ext cx="5305425" cy="494347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7DDBE15-0676-4A57-8398-F21F8BAE6192}"/>
              </a:ext>
            </a:extLst>
          </p:cNvPr>
          <p:cNvSpPr/>
          <p:nvPr/>
        </p:nvSpPr>
        <p:spPr>
          <a:xfrm>
            <a:off x="4754880" y="1318513"/>
            <a:ext cx="1746293" cy="1752229"/>
          </a:xfrm>
          <a:custGeom>
            <a:avLst/>
            <a:gdLst>
              <a:gd name="connsiteX0" fmla="*/ 1232034 w 1746293"/>
              <a:gd name="connsiteY0" fmla="*/ 19399 h 1752229"/>
              <a:gd name="connsiteX1" fmla="*/ 818147 w 1746293"/>
              <a:gd name="connsiteY1" fmla="*/ 9773 h 1752229"/>
              <a:gd name="connsiteX2" fmla="*/ 702644 w 1746293"/>
              <a:gd name="connsiteY2" fmla="*/ 148 h 1752229"/>
              <a:gd name="connsiteX3" fmla="*/ 308008 w 1746293"/>
              <a:gd name="connsiteY3" fmla="*/ 29024 h 1752229"/>
              <a:gd name="connsiteX4" fmla="*/ 250257 w 1746293"/>
              <a:gd name="connsiteY4" fmla="*/ 57900 h 1752229"/>
              <a:gd name="connsiteX5" fmla="*/ 144379 w 1746293"/>
              <a:gd name="connsiteY5" fmla="*/ 96401 h 1752229"/>
              <a:gd name="connsiteX6" fmla="*/ 96253 w 1746293"/>
              <a:gd name="connsiteY6" fmla="*/ 173403 h 1752229"/>
              <a:gd name="connsiteX7" fmla="*/ 57752 w 1746293"/>
              <a:gd name="connsiteY7" fmla="*/ 250405 h 1752229"/>
              <a:gd name="connsiteX8" fmla="*/ 48126 w 1746293"/>
              <a:gd name="connsiteY8" fmla="*/ 414034 h 1752229"/>
              <a:gd name="connsiteX9" fmla="*/ 28876 w 1746293"/>
              <a:gd name="connsiteY9" fmla="*/ 471786 h 1752229"/>
              <a:gd name="connsiteX10" fmla="*/ 0 w 1746293"/>
              <a:gd name="connsiteY10" fmla="*/ 770169 h 1752229"/>
              <a:gd name="connsiteX11" fmla="*/ 19251 w 1746293"/>
              <a:gd name="connsiteY11" fmla="*/ 1010801 h 1752229"/>
              <a:gd name="connsiteX12" fmla="*/ 38501 w 1746293"/>
              <a:gd name="connsiteY12" fmla="*/ 1049302 h 1752229"/>
              <a:gd name="connsiteX13" fmla="*/ 48126 w 1746293"/>
              <a:gd name="connsiteY13" fmla="*/ 1126304 h 1752229"/>
              <a:gd name="connsiteX14" fmla="*/ 67377 w 1746293"/>
              <a:gd name="connsiteY14" fmla="*/ 1164805 h 1752229"/>
              <a:gd name="connsiteX15" fmla="*/ 86627 w 1746293"/>
              <a:gd name="connsiteY15" fmla="*/ 1222556 h 1752229"/>
              <a:gd name="connsiteX16" fmla="*/ 105878 w 1746293"/>
              <a:gd name="connsiteY16" fmla="*/ 1261058 h 1752229"/>
              <a:gd name="connsiteX17" fmla="*/ 163629 w 1746293"/>
              <a:gd name="connsiteY17" fmla="*/ 1347685 h 1752229"/>
              <a:gd name="connsiteX18" fmla="*/ 202131 w 1746293"/>
              <a:gd name="connsiteY18" fmla="*/ 1434312 h 1752229"/>
              <a:gd name="connsiteX19" fmla="*/ 259882 w 1746293"/>
              <a:gd name="connsiteY19" fmla="*/ 1492064 h 1752229"/>
              <a:gd name="connsiteX20" fmla="*/ 288758 w 1746293"/>
              <a:gd name="connsiteY20" fmla="*/ 1501689 h 1752229"/>
              <a:gd name="connsiteX21" fmla="*/ 365760 w 1746293"/>
              <a:gd name="connsiteY21" fmla="*/ 1559441 h 1752229"/>
              <a:gd name="connsiteX22" fmla="*/ 413886 w 1746293"/>
              <a:gd name="connsiteY22" fmla="*/ 1569066 h 1752229"/>
              <a:gd name="connsiteX23" fmla="*/ 500514 w 1746293"/>
              <a:gd name="connsiteY23" fmla="*/ 1597942 h 1752229"/>
              <a:gd name="connsiteX24" fmla="*/ 558265 w 1746293"/>
              <a:gd name="connsiteY24" fmla="*/ 1617192 h 1752229"/>
              <a:gd name="connsiteX25" fmla="*/ 693019 w 1746293"/>
              <a:gd name="connsiteY25" fmla="*/ 1626818 h 1752229"/>
              <a:gd name="connsiteX26" fmla="*/ 789272 w 1746293"/>
              <a:gd name="connsiteY26" fmla="*/ 1646068 h 1752229"/>
              <a:gd name="connsiteX27" fmla="*/ 847023 w 1746293"/>
              <a:gd name="connsiteY27" fmla="*/ 1655693 h 1752229"/>
              <a:gd name="connsiteX28" fmla="*/ 904775 w 1746293"/>
              <a:gd name="connsiteY28" fmla="*/ 1674944 h 1752229"/>
              <a:gd name="connsiteX29" fmla="*/ 962526 w 1746293"/>
              <a:gd name="connsiteY29" fmla="*/ 1703820 h 1752229"/>
              <a:gd name="connsiteX30" fmla="*/ 1068404 w 1746293"/>
              <a:gd name="connsiteY30" fmla="*/ 1713445 h 1752229"/>
              <a:gd name="connsiteX31" fmla="*/ 1299411 w 1746293"/>
              <a:gd name="connsiteY31" fmla="*/ 1751946 h 1752229"/>
              <a:gd name="connsiteX32" fmla="*/ 1491916 w 1746293"/>
              <a:gd name="connsiteY32" fmla="*/ 1732695 h 1752229"/>
              <a:gd name="connsiteX33" fmla="*/ 1530417 w 1746293"/>
              <a:gd name="connsiteY33" fmla="*/ 1723070 h 1752229"/>
              <a:gd name="connsiteX34" fmla="*/ 1578543 w 1746293"/>
              <a:gd name="connsiteY34" fmla="*/ 1713445 h 1752229"/>
              <a:gd name="connsiteX35" fmla="*/ 1617044 w 1746293"/>
              <a:gd name="connsiteY35" fmla="*/ 1684569 h 1752229"/>
              <a:gd name="connsiteX36" fmla="*/ 1703672 w 1746293"/>
              <a:gd name="connsiteY36" fmla="*/ 1559441 h 1752229"/>
              <a:gd name="connsiteX37" fmla="*/ 1732547 w 1746293"/>
              <a:gd name="connsiteY37" fmla="*/ 1482439 h 1752229"/>
              <a:gd name="connsiteX38" fmla="*/ 1722922 w 1746293"/>
              <a:gd name="connsiteY38" fmla="*/ 876047 h 1752229"/>
              <a:gd name="connsiteX39" fmla="*/ 1636295 w 1746293"/>
              <a:gd name="connsiteY39" fmla="*/ 683542 h 1752229"/>
              <a:gd name="connsiteX40" fmla="*/ 1549667 w 1746293"/>
              <a:gd name="connsiteY40" fmla="*/ 500662 h 1752229"/>
              <a:gd name="connsiteX41" fmla="*/ 1482291 w 1746293"/>
              <a:gd name="connsiteY41" fmla="*/ 385159 h 1752229"/>
              <a:gd name="connsiteX42" fmla="*/ 1414914 w 1746293"/>
              <a:gd name="connsiteY42" fmla="*/ 288906 h 1752229"/>
              <a:gd name="connsiteX43" fmla="*/ 1386038 w 1746293"/>
              <a:gd name="connsiteY43" fmla="*/ 202279 h 1752229"/>
              <a:gd name="connsiteX44" fmla="*/ 1337912 w 1746293"/>
              <a:gd name="connsiteY44" fmla="*/ 144527 h 1752229"/>
              <a:gd name="connsiteX45" fmla="*/ 1289785 w 1746293"/>
              <a:gd name="connsiteY45" fmla="*/ 77150 h 1752229"/>
              <a:gd name="connsiteX46" fmla="*/ 1260909 w 1746293"/>
              <a:gd name="connsiteY46" fmla="*/ 57900 h 1752229"/>
              <a:gd name="connsiteX47" fmla="*/ 1232034 w 1746293"/>
              <a:gd name="connsiteY47" fmla="*/ 19399 h 175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46293" h="1752229">
                <a:moveTo>
                  <a:pt x="1232034" y="19399"/>
                </a:moveTo>
                <a:lnTo>
                  <a:pt x="818147" y="9773"/>
                </a:lnTo>
                <a:cubicBezTo>
                  <a:pt x="779538" y="8369"/>
                  <a:pt x="741251" y="-1309"/>
                  <a:pt x="702644" y="148"/>
                </a:cubicBezTo>
                <a:cubicBezTo>
                  <a:pt x="570841" y="5122"/>
                  <a:pt x="439553" y="19399"/>
                  <a:pt x="308008" y="29024"/>
                </a:cubicBezTo>
                <a:cubicBezTo>
                  <a:pt x="288758" y="38649"/>
                  <a:pt x="269850" y="48994"/>
                  <a:pt x="250257" y="57900"/>
                </a:cubicBezTo>
                <a:cubicBezTo>
                  <a:pt x="213432" y="74639"/>
                  <a:pt x="183122" y="83486"/>
                  <a:pt x="144379" y="96401"/>
                </a:cubicBezTo>
                <a:cubicBezTo>
                  <a:pt x="128337" y="122068"/>
                  <a:pt x="103595" y="144039"/>
                  <a:pt x="96253" y="173403"/>
                </a:cubicBezTo>
                <a:cubicBezTo>
                  <a:pt x="82736" y="227467"/>
                  <a:pt x="94564" y="201321"/>
                  <a:pt x="57752" y="250405"/>
                </a:cubicBezTo>
                <a:cubicBezTo>
                  <a:pt x="54543" y="304948"/>
                  <a:pt x="55193" y="359856"/>
                  <a:pt x="48126" y="414034"/>
                </a:cubicBezTo>
                <a:cubicBezTo>
                  <a:pt x="45501" y="434155"/>
                  <a:pt x="31593" y="451677"/>
                  <a:pt x="28876" y="471786"/>
                </a:cubicBezTo>
                <a:cubicBezTo>
                  <a:pt x="15494" y="570812"/>
                  <a:pt x="0" y="770169"/>
                  <a:pt x="0" y="770169"/>
                </a:cubicBezTo>
                <a:cubicBezTo>
                  <a:pt x="184" y="773672"/>
                  <a:pt x="2935" y="956414"/>
                  <a:pt x="19251" y="1010801"/>
                </a:cubicBezTo>
                <a:cubicBezTo>
                  <a:pt x="23374" y="1024544"/>
                  <a:pt x="32084" y="1036468"/>
                  <a:pt x="38501" y="1049302"/>
                </a:cubicBezTo>
                <a:cubicBezTo>
                  <a:pt x="41709" y="1074969"/>
                  <a:pt x="41852" y="1101209"/>
                  <a:pt x="48126" y="1126304"/>
                </a:cubicBezTo>
                <a:cubicBezTo>
                  <a:pt x="51606" y="1140224"/>
                  <a:pt x="62048" y="1151483"/>
                  <a:pt x="67377" y="1164805"/>
                </a:cubicBezTo>
                <a:cubicBezTo>
                  <a:pt x="74913" y="1183645"/>
                  <a:pt x="79091" y="1203716"/>
                  <a:pt x="86627" y="1222556"/>
                </a:cubicBezTo>
                <a:cubicBezTo>
                  <a:pt x="91956" y="1235879"/>
                  <a:pt x="98910" y="1248515"/>
                  <a:pt x="105878" y="1261058"/>
                </a:cubicBezTo>
                <a:cubicBezTo>
                  <a:pt x="132397" y="1308792"/>
                  <a:pt x="132628" y="1306349"/>
                  <a:pt x="163629" y="1347685"/>
                </a:cubicBezTo>
                <a:cubicBezTo>
                  <a:pt x="173756" y="1388188"/>
                  <a:pt x="172158" y="1397678"/>
                  <a:pt x="202131" y="1434312"/>
                </a:cubicBezTo>
                <a:cubicBezTo>
                  <a:pt x="219370" y="1455383"/>
                  <a:pt x="234055" y="1483455"/>
                  <a:pt x="259882" y="1492064"/>
                </a:cubicBezTo>
                <a:lnTo>
                  <a:pt x="288758" y="1501689"/>
                </a:lnTo>
                <a:cubicBezTo>
                  <a:pt x="316359" y="1529290"/>
                  <a:pt x="325895" y="1543495"/>
                  <a:pt x="365760" y="1559441"/>
                </a:cubicBezTo>
                <a:cubicBezTo>
                  <a:pt x="380950" y="1565517"/>
                  <a:pt x="397844" y="1565858"/>
                  <a:pt x="413886" y="1569066"/>
                </a:cubicBezTo>
                <a:cubicBezTo>
                  <a:pt x="484474" y="1604359"/>
                  <a:pt x="418416" y="1575551"/>
                  <a:pt x="500514" y="1597942"/>
                </a:cubicBezTo>
                <a:cubicBezTo>
                  <a:pt x="520091" y="1603281"/>
                  <a:pt x="538198" y="1614182"/>
                  <a:pt x="558265" y="1617192"/>
                </a:cubicBezTo>
                <a:cubicBezTo>
                  <a:pt x="602799" y="1623872"/>
                  <a:pt x="648101" y="1623609"/>
                  <a:pt x="693019" y="1626818"/>
                </a:cubicBezTo>
                <a:lnTo>
                  <a:pt x="789272" y="1646068"/>
                </a:lnTo>
                <a:cubicBezTo>
                  <a:pt x="808454" y="1649664"/>
                  <a:pt x="828090" y="1650960"/>
                  <a:pt x="847023" y="1655693"/>
                </a:cubicBezTo>
                <a:cubicBezTo>
                  <a:pt x="866709" y="1660615"/>
                  <a:pt x="886044" y="1667139"/>
                  <a:pt x="904775" y="1674944"/>
                </a:cubicBezTo>
                <a:cubicBezTo>
                  <a:pt x="924642" y="1683222"/>
                  <a:pt x="941576" y="1698890"/>
                  <a:pt x="962526" y="1703820"/>
                </a:cubicBezTo>
                <a:cubicBezTo>
                  <a:pt x="997022" y="1711937"/>
                  <a:pt x="1033111" y="1710237"/>
                  <a:pt x="1068404" y="1713445"/>
                </a:cubicBezTo>
                <a:cubicBezTo>
                  <a:pt x="1156501" y="1735469"/>
                  <a:pt x="1207527" y="1754818"/>
                  <a:pt x="1299411" y="1751946"/>
                </a:cubicBezTo>
                <a:cubicBezTo>
                  <a:pt x="1363868" y="1749932"/>
                  <a:pt x="1427748" y="1739112"/>
                  <a:pt x="1491916" y="1732695"/>
                </a:cubicBezTo>
                <a:cubicBezTo>
                  <a:pt x="1504750" y="1729487"/>
                  <a:pt x="1517503" y="1725940"/>
                  <a:pt x="1530417" y="1723070"/>
                </a:cubicBezTo>
                <a:cubicBezTo>
                  <a:pt x="1546387" y="1719521"/>
                  <a:pt x="1563593" y="1720089"/>
                  <a:pt x="1578543" y="1713445"/>
                </a:cubicBezTo>
                <a:cubicBezTo>
                  <a:pt x="1593202" y="1706930"/>
                  <a:pt x="1606204" y="1696395"/>
                  <a:pt x="1617044" y="1684569"/>
                </a:cubicBezTo>
                <a:cubicBezTo>
                  <a:pt x="1654148" y="1644092"/>
                  <a:pt x="1683390" y="1608117"/>
                  <a:pt x="1703672" y="1559441"/>
                </a:cubicBezTo>
                <a:cubicBezTo>
                  <a:pt x="1714215" y="1534137"/>
                  <a:pt x="1722922" y="1508106"/>
                  <a:pt x="1732547" y="1482439"/>
                </a:cubicBezTo>
                <a:cubicBezTo>
                  <a:pt x="1748632" y="1241185"/>
                  <a:pt x="1756309" y="1204348"/>
                  <a:pt x="1722922" y="876047"/>
                </a:cubicBezTo>
                <a:cubicBezTo>
                  <a:pt x="1713759" y="785945"/>
                  <a:pt x="1666923" y="761814"/>
                  <a:pt x="1636295" y="683542"/>
                </a:cubicBezTo>
                <a:cubicBezTo>
                  <a:pt x="1564402" y="499815"/>
                  <a:pt x="1644017" y="595010"/>
                  <a:pt x="1549667" y="500662"/>
                </a:cubicBezTo>
                <a:cubicBezTo>
                  <a:pt x="1516310" y="433946"/>
                  <a:pt x="1526427" y="448209"/>
                  <a:pt x="1482291" y="385159"/>
                </a:cubicBezTo>
                <a:cubicBezTo>
                  <a:pt x="1463410" y="358186"/>
                  <a:pt x="1427878" y="316685"/>
                  <a:pt x="1414914" y="288906"/>
                </a:cubicBezTo>
                <a:cubicBezTo>
                  <a:pt x="1402042" y="261324"/>
                  <a:pt x="1400362" y="229136"/>
                  <a:pt x="1386038" y="202279"/>
                </a:cubicBezTo>
                <a:cubicBezTo>
                  <a:pt x="1374246" y="180168"/>
                  <a:pt x="1353296" y="164307"/>
                  <a:pt x="1337912" y="144527"/>
                </a:cubicBezTo>
                <a:cubicBezTo>
                  <a:pt x="1318786" y="119936"/>
                  <a:pt x="1313089" y="100453"/>
                  <a:pt x="1289785" y="77150"/>
                </a:cubicBezTo>
                <a:cubicBezTo>
                  <a:pt x="1281605" y="68970"/>
                  <a:pt x="1270534" y="64317"/>
                  <a:pt x="1260909" y="57900"/>
                </a:cubicBezTo>
                <a:lnTo>
                  <a:pt x="1232034" y="1939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Breast Cancer Incidence Rates: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F1779-DD98-479D-B55C-33E0265E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4" y="1295400"/>
            <a:ext cx="5353050" cy="485775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9B1D41-6D58-47C1-BA3C-5046CAEF2334}"/>
              </a:ext>
            </a:extLst>
          </p:cNvPr>
          <p:cNvSpPr/>
          <p:nvPr/>
        </p:nvSpPr>
        <p:spPr>
          <a:xfrm>
            <a:off x="4514248" y="1280160"/>
            <a:ext cx="1876927" cy="1732547"/>
          </a:xfrm>
          <a:custGeom>
            <a:avLst/>
            <a:gdLst>
              <a:gd name="connsiteX0" fmla="*/ 1241659 w 1876927"/>
              <a:gd name="connsiteY0" fmla="*/ 67377 h 1732547"/>
              <a:gd name="connsiteX1" fmla="*/ 1193533 w 1876927"/>
              <a:gd name="connsiteY1" fmla="*/ 57752 h 1732547"/>
              <a:gd name="connsiteX2" fmla="*/ 1106906 w 1876927"/>
              <a:gd name="connsiteY2" fmla="*/ 28876 h 1732547"/>
              <a:gd name="connsiteX3" fmla="*/ 981777 w 1876927"/>
              <a:gd name="connsiteY3" fmla="*/ 19251 h 1732547"/>
              <a:gd name="connsiteX4" fmla="*/ 606392 w 1876927"/>
              <a:gd name="connsiteY4" fmla="*/ 0 h 1732547"/>
              <a:gd name="connsiteX5" fmla="*/ 327259 w 1876927"/>
              <a:gd name="connsiteY5" fmla="*/ 9625 h 1732547"/>
              <a:gd name="connsiteX6" fmla="*/ 202131 w 1876927"/>
              <a:gd name="connsiteY6" fmla="*/ 19251 h 1732547"/>
              <a:gd name="connsiteX7" fmla="*/ 173255 w 1876927"/>
              <a:gd name="connsiteY7" fmla="*/ 48126 h 1732547"/>
              <a:gd name="connsiteX8" fmla="*/ 67377 w 1876927"/>
              <a:gd name="connsiteY8" fmla="*/ 144379 h 1732547"/>
              <a:gd name="connsiteX9" fmla="*/ 0 w 1876927"/>
              <a:gd name="connsiteY9" fmla="*/ 346509 h 1732547"/>
              <a:gd name="connsiteX10" fmla="*/ 9626 w 1876927"/>
              <a:gd name="connsiteY10" fmla="*/ 952901 h 1732547"/>
              <a:gd name="connsiteX11" fmla="*/ 48127 w 1876927"/>
              <a:gd name="connsiteY11" fmla="*/ 1068404 h 1732547"/>
              <a:gd name="connsiteX12" fmla="*/ 67377 w 1876927"/>
              <a:gd name="connsiteY12" fmla="*/ 1106905 h 1732547"/>
              <a:gd name="connsiteX13" fmla="*/ 105878 w 1876927"/>
              <a:gd name="connsiteY13" fmla="*/ 1193533 h 1732547"/>
              <a:gd name="connsiteX14" fmla="*/ 134754 w 1876927"/>
              <a:gd name="connsiteY14" fmla="*/ 1232034 h 1732547"/>
              <a:gd name="connsiteX15" fmla="*/ 163630 w 1876927"/>
              <a:gd name="connsiteY15" fmla="*/ 1289785 h 1732547"/>
              <a:gd name="connsiteX16" fmla="*/ 240632 w 1876927"/>
              <a:gd name="connsiteY16" fmla="*/ 1405288 h 1732547"/>
              <a:gd name="connsiteX17" fmla="*/ 356135 w 1876927"/>
              <a:gd name="connsiteY17" fmla="*/ 1501541 h 1732547"/>
              <a:gd name="connsiteX18" fmla="*/ 442763 w 1876927"/>
              <a:gd name="connsiteY18" fmla="*/ 1530417 h 1732547"/>
              <a:gd name="connsiteX19" fmla="*/ 567891 w 1876927"/>
              <a:gd name="connsiteY19" fmla="*/ 1578543 h 1732547"/>
              <a:gd name="connsiteX20" fmla="*/ 625643 w 1876927"/>
              <a:gd name="connsiteY20" fmla="*/ 1626669 h 1732547"/>
              <a:gd name="connsiteX21" fmla="*/ 808523 w 1876927"/>
              <a:gd name="connsiteY21" fmla="*/ 1665171 h 1732547"/>
              <a:gd name="connsiteX22" fmla="*/ 1010653 w 1876927"/>
              <a:gd name="connsiteY22" fmla="*/ 1694046 h 1732547"/>
              <a:gd name="connsiteX23" fmla="*/ 1087655 w 1876927"/>
              <a:gd name="connsiteY23" fmla="*/ 1713297 h 1732547"/>
              <a:gd name="connsiteX24" fmla="*/ 1299411 w 1876927"/>
              <a:gd name="connsiteY24" fmla="*/ 1732547 h 1732547"/>
              <a:gd name="connsiteX25" fmla="*/ 1578544 w 1876927"/>
              <a:gd name="connsiteY25" fmla="*/ 1722922 h 1732547"/>
              <a:gd name="connsiteX26" fmla="*/ 1732548 w 1876927"/>
              <a:gd name="connsiteY26" fmla="*/ 1645920 h 1732547"/>
              <a:gd name="connsiteX27" fmla="*/ 1809550 w 1876927"/>
              <a:gd name="connsiteY27" fmla="*/ 1607419 h 1732547"/>
              <a:gd name="connsiteX28" fmla="*/ 1876927 w 1876927"/>
              <a:gd name="connsiteY28" fmla="*/ 1443789 h 1732547"/>
              <a:gd name="connsiteX29" fmla="*/ 1828800 w 1876927"/>
              <a:gd name="connsiteY29" fmla="*/ 1020278 h 1732547"/>
              <a:gd name="connsiteX30" fmla="*/ 1655546 w 1876927"/>
              <a:gd name="connsiteY30" fmla="*/ 673768 h 1732547"/>
              <a:gd name="connsiteX31" fmla="*/ 1626670 w 1876927"/>
              <a:gd name="connsiteY31" fmla="*/ 606392 h 1732547"/>
              <a:gd name="connsiteX32" fmla="*/ 1568918 w 1876927"/>
              <a:gd name="connsiteY32" fmla="*/ 462013 h 1732547"/>
              <a:gd name="connsiteX33" fmla="*/ 1520792 w 1876927"/>
              <a:gd name="connsiteY33" fmla="*/ 308008 h 1732547"/>
              <a:gd name="connsiteX34" fmla="*/ 1463040 w 1876927"/>
              <a:gd name="connsiteY34" fmla="*/ 221381 h 1732547"/>
              <a:gd name="connsiteX35" fmla="*/ 1434165 w 1876927"/>
              <a:gd name="connsiteY35" fmla="*/ 182880 h 1732547"/>
              <a:gd name="connsiteX36" fmla="*/ 1376413 w 1876927"/>
              <a:gd name="connsiteY36" fmla="*/ 96253 h 1732547"/>
              <a:gd name="connsiteX37" fmla="*/ 1337912 w 1876927"/>
              <a:gd name="connsiteY37" fmla="*/ 86627 h 1732547"/>
              <a:gd name="connsiteX38" fmla="*/ 1241659 w 1876927"/>
              <a:gd name="connsiteY38" fmla="*/ 67377 h 1732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76927" h="1732547">
                <a:moveTo>
                  <a:pt x="1241659" y="67377"/>
                </a:moveTo>
                <a:cubicBezTo>
                  <a:pt x="1217596" y="62564"/>
                  <a:pt x="1209263" y="62246"/>
                  <a:pt x="1193533" y="57752"/>
                </a:cubicBezTo>
                <a:cubicBezTo>
                  <a:pt x="1164266" y="49390"/>
                  <a:pt x="1136853" y="34321"/>
                  <a:pt x="1106906" y="28876"/>
                </a:cubicBezTo>
                <a:cubicBezTo>
                  <a:pt x="1065748" y="21393"/>
                  <a:pt x="1023540" y="21660"/>
                  <a:pt x="981777" y="19251"/>
                </a:cubicBezTo>
                <a:lnTo>
                  <a:pt x="606392" y="0"/>
                </a:lnTo>
                <a:lnTo>
                  <a:pt x="327259" y="9625"/>
                </a:lnTo>
                <a:cubicBezTo>
                  <a:pt x="285474" y="11615"/>
                  <a:pt x="242715" y="9105"/>
                  <a:pt x="202131" y="19251"/>
                </a:cubicBezTo>
                <a:cubicBezTo>
                  <a:pt x="188925" y="22552"/>
                  <a:pt x="183429" y="39083"/>
                  <a:pt x="173255" y="48126"/>
                </a:cubicBezTo>
                <a:cubicBezTo>
                  <a:pt x="60490" y="148362"/>
                  <a:pt x="167252" y="44506"/>
                  <a:pt x="67377" y="144379"/>
                </a:cubicBezTo>
                <a:cubicBezTo>
                  <a:pt x="7874" y="287187"/>
                  <a:pt x="28299" y="219166"/>
                  <a:pt x="0" y="346509"/>
                </a:cubicBezTo>
                <a:cubicBezTo>
                  <a:pt x="3209" y="548640"/>
                  <a:pt x="3683" y="750832"/>
                  <a:pt x="9626" y="952901"/>
                </a:cubicBezTo>
                <a:cubicBezTo>
                  <a:pt x="10796" y="992692"/>
                  <a:pt x="32592" y="1034226"/>
                  <a:pt x="48127" y="1068404"/>
                </a:cubicBezTo>
                <a:cubicBezTo>
                  <a:pt x="54064" y="1081466"/>
                  <a:pt x="61725" y="1093717"/>
                  <a:pt x="67377" y="1106905"/>
                </a:cubicBezTo>
                <a:cubicBezTo>
                  <a:pt x="92361" y="1165201"/>
                  <a:pt x="54325" y="1107611"/>
                  <a:pt x="105878" y="1193533"/>
                </a:cubicBezTo>
                <a:cubicBezTo>
                  <a:pt x="114132" y="1207289"/>
                  <a:pt x="126500" y="1218278"/>
                  <a:pt x="134754" y="1232034"/>
                </a:cubicBezTo>
                <a:cubicBezTo>
                  <a:pt x="145827" y="1250489"/>
                  <a:pt x="152407" y="1271420"/>
                  <a:pt x="163630" y="1289785"/>
                </a:cubicBezTo>
                <a:cubicBezTo>
                  <a:pt x="187759" y="1329268"/>
                  <a:pt x="205085" y="1375665"/>
                  <a:pt x="240632" y="1405288"/>
                </a:cubicBezTo>
                <a:cubicBezTo>
                  <a:pt x="279133" y="1437372"/>
                  <a:pt x="308590" y="1485693"/>
                  <a:pt x="356135" y="1501541"/>
                </a:cubicBezTo>
                <a:lnTo>
                  <a:pt x="442763" y="1530417"/>
                </a:lnTo>
                <a:cubicBezTo>
                  <a:pt x="552785" y="1612934"/>
                  <a:pt x="377360" y="1489630"/>
                  <a:pt x="567891" y="1578543"/>
                </a:cubicBezTo>
                <a:cubicBezTo>
                  <a:pt x="590599" y="1589140"/>
                  <a:pt x="603230" y="1615462"/>
                  <a:pt x="625643" y="1626669"/>
                </a:cubicBezTo>
                <a:cubicBezTo>
                  <a:pt x="692527" y="1660111"/>
                  <a:pt x="738213" y="1655127"/>
                  <a:pt x="808523" y="1665171"/>
                </a:cubicBezTo>
                <a:cubicBezTo>
                  <a:pt x="1060771" y="1701207"/>
                  <a:pt x="804779" y="1671172"/>
                  <a:pt x="1010653" y="1694046"/>
                </a:cubicBezTo>
                <a:cubicBezTo>
                  <a:pt x="1036320" y="1700463"/>
                  <a:pt x="1061600" y="1708699"/>
                  <a:pt x="1087655" y="1713297"/>
                </a:cubicBezTo>
                <a:cubicBezTo>
                  <a:pt x="1131681" y="1721066"/>
                  <a:pt x="1266518" y="1730017"/>
                  <a:pt x="1299411" y="1732547"/>
                </a:cubicBezTo>
                <a:cubicBezTo>
                  <a:pt x="1392455" y="1729339"/>
                  <a:pt x="1485956" y="1732668"/>
                  <a:pt x="1578544" y="1722922"/>
                </a:cubicBezTo>
                <a:cubicBezTo>
                  <a:pt x="1662822" y="1714051"/>
                  <a:pt x="1666275" y="1685684"/>
                  <a:pt x="1732548" y="1645920"/>
                </a:cubicBezTo>
                <a:cubicBezTo>
                  <a:pt x="1757155" y="1631156"/>
                  <a:pt x="1783883" y="1620253"/>
                  <a:pt x="1809550" y="1607419"/>
                </a:cubicBezTo>
                <a:cubicBezTo>
                  <a:pt x="1868122" y="1490274"/>
                  <a:pt x="1847821" y="1545657"/>
                  <a:pt x="1876927" y="1443789"/>
                </a:cubicBezTo>
                <a:cubicBezTo>
                  <a:pt x="1869909" y="1268350"/>
                  <a:pt x="1879882" y="1182813"/>
                  <a:pt x="1828800" y="1020278"/>
                </a:cubicBezTo>
                <a:cubicBezTo>
                  <a:pt x="1772503" y="841151"/>
                  <a:pt x="1735582" y="860515"/>
                  <a:pt x="1655546" y="673768"/>
                </a:cubicBezTo>
                <a:lnTo>
                  <a:pt x="1626670" y="606392"/>
                </a:lnTo>
                <a:cubicBezTo>
                  <a:pt x="1604446" y="428596"/>
                  <a:pt x="1641870" y="628761"/>
                  <a:pt x="1568918" y="462013"/>
                </a:cubicBezTo>
                <a:cubicBezTo>
                  <a:pt x="1490999" y="283913"/>
                  <a:pt x="1605405" y="458430"/>
                  <a:pt x="1520792" y="308008"/>
                </a:cubicBezTo>
                <a:cubicBezTo>
                  <a:pt x="1503778" y="277761"/>
                  <a:pt x="1482794" y="249915"/>
                  <a:pt x="1463040" y="221381"/>
                </a:cubicBezTo>
                <a:cubicBezTo>
                  <a:pt x="1453909" y="208191"/>
                  <a:pt x="1442418" y="196636"/>
                  <a:pt x="1434165" y="182880"/>
                </a:cubicBezTo>
                <a:cubicBezTo>
                  <a:pt x="1415841" y="152340"/>
                  <a:pt x="1409985" y="115437"/>
                  <a:pt x="1376413" y="96253"/>
                </a:cubicBezTo>
                <a:cubicBezTo>
                  <a:pt x="1364927" y="89690"/>
                  <a:pt x="1350746" y="89836"/>
                  <a:pt x="1337912" y="86627"/>
                </a:cubicBezTo>
                <a:cubicBezTo>
                  <a:pt x="1285010" y="51360"/>
                  <a:pt x="1265722" y="72190"/>
                  <a:pt x="1241659" y="67377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9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196850"/>
            <a:ext cx="7848601" cy="1320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Breast Cancer Late-Stage Cancer Rates: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2011-2020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92E16-A170-4A0D-9575-1C27218E58D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47933-683E-48E0-815D-BA543EEBE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95" y="1337600"/>
            <a:ext cx="5486400" cy="488632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8DC9B2C-5865-469E-BD8E-93FBEC7190E7}"/>
              </a:ext>
            </a:extLst>
          </p:cNvPr>
          <p:cNvSpPr/>
          <p:nvPr/>
        </p:nvSpPr>
        <p:spPr>
          <a:xfrm>
            <a:off x="4684718" y="1164657"/>
            <a:ext cx="1991660" cy="1925052"/>
          </a:xfrm>
          <a:custGeom>
            <a:avLst/>
            <a:gdLst>
              <a:gd name="connsiteX0" fmla="*/ 1436949 w 1991660"/>
              <a:gd name="connsiteY0" fmla="*/ 105878 h 1925052"/>
              <a:gd name="connsiteX1" fmla="*/ 1311821 w 1991660"/>
              <a:gd name="connsiteY1" fmla="*/ 77002 h 1925052"/>
              <a:gd name="connsiteX2" fmla="*/ 1100065 w 1991660"/>
              <a:gd name="connsiteY2" fmla="*/ 28876 h 1925052"/>
              <a:gd name="connsiteX3" fmla="*/ 974937 w 1991660"/>
              <a:gd name="connsiteY3" fmla="*/ 19250 h 1925052"/>
              <a:gd name="connsiteX4" fmla="*/ 782431 w 1991660"/>
              <a:gd name="connsiteY4" fmla="*/ 0 h 1925052"/>
              <a:gd name="connsiteX5" fmla="*/ 541800 w 1991660"/>
              <a:gd name="connsiteY5" fmla="*/ 9625 h 1925052"/>
              <a:gd name="connsiteX6" fmla="*/ 358920 w 1991660"/>
              <a:gd name="connsiteY6" fmla="*/ 38501 h 1925052"/>
              <a:gd name="connsiteX7" fmla="*/ 253042 w 1991660"/>
              <a:gd name="connsiteY7" fmla="*/ 48126 h 1925052"/>
              <a:gd name="connsiteX8" fmla="*/ 224166 w 1991660"/>
              <a:gd name="connsiteY8" fmla="*/ 67377 h 1925052"/>
              <a:gd name="connsiteX9" fmla="*/ 166415 w 1991660"/>
              <a:gd name="connsiteY9" fmla="*/ 96252 h 1925052"/>
              <a:gd name="connsiteX10" fmla="*/ 127914 w 1991660"/>
              <a:gd name="connsiteY10" fmla="*/ 134754 h 1925052"/>
              <a:gd name="connsiteX11" fmla="*/ 79787 w 1991660"/>
              <a:gd name="connsiteY11" fmla="*/ 163629 h 1925052"/>
              <a:gd name="connsiteX12" fmla="*/ 41286 w 1991660"/>
              <a:gd name="connsiteY12" fmla="*/ 250257 h 1925052"/>
              <a:gd name="connsiteX13" fmla="*/ 31661 w 1991660"/>
              <a:gd name="connsiteY13" fmla="*/ 288758 h 1925052"/>
              <a:gd name="connsiteX14" fmla="*/ 12410 w 1991660"/>
              <a:gd name="connsiteY14" fmla="*/ 346509 h 1925052"/>
              <a:gd name="connsiteX15" fmla="*/ 22036 w 1991660"/>
              <a:gd name="connsiteY15" fmla="*/ 789271 h 1925052"/>
              <a:gd name="connsiteX16" fmla="*/ 60537 w 1991660"/>
              <a:gd name="connsiteY16" fmla="*/ 933650 h 1925052"/>
              <a:gd name="connsiteX17" fmla="*/ 127914 w 1991660"/>
              <a:gd name="connsiteY17" fmla="*/ 1058779 h 1925052"/>
              <a:gd name="connsiteX18" fmla="*/ 195290 w 1991660"/>
              <a:gd name="connsiteY18" fmla="*/ 1183907 h 1925052"/>
              <a:gd name="connsiteX19" fmla="*/ 243417 w 1991660"/>
              <a:gd name="connsiteY19" fmla="*/ 1222408 h 1925052"/>
              <a:gd name="connsiteX20" fmla="*/ 272293 w 1991660"/>
              <a:gd name="connsiteY20" fmla="*/ 1289785 h 1925052"/>
              <a:gd name="connsiteX21" fmla="*/ 310794 w 1991660"/>
              <a:gd name="connsiteY21" fmla="*/ 1366787 h 1925052"/>
              <a:gd name="connsiteX22" fmla="*/ 397421 w 1991660"/>
              <a:gd name="connsiteY22" fmla="*/ 1491916 h 1925052"/>
              <a:gd name="connsiteX23" fmla="*/ 426297 w 1991660"/>
              <a:gd name="connsiteY23" fmla="*/ 1549667 h 1925052"/>
              <a:gd name="connsiteX24" fmla="*/ 445547 w 1991660"/>
              <a:gd name="connsiteY24" fmla="*/ 1597794 h 1925052"/>
              <a:gd name="connsiteX25" fmla="*/ 522549 w 1991660"/>
              <a:gd name="connsiteY25" fmla="*/ 1703671 h 1925052"/>
              <a:gd name="connsiteX26" fmla="*/ 561050 w 1991660"/>
              <a:gd name="connsiteY26" fmla="*/ 1722922 h 1925052"/>
              <a:gd name="connsiteX27" fmla="*/ 618802 w 1991660"/>
              <a:gd name="connsiteY27" fmla="*/ 1771048 h 1925052"/>
              <a:gd name="connsiteX28" fmla="*/ 657303 w 1991660"/>
              <a:gd name="connsiteY28" fmla="*/ 1809549 h 1925052"/>
              <a:gd name="connsiteX29" fmla="*/ 772806 w 1991660"/>
              <a:gd name="connsiteY29" fmla="*/ 1867301 h 1925052"/>
              <a:gd name="connsiteX30" fmla="*/ 830558 w 1991660"/>
              <a:gd name="connsiteY30" fmla="*/ 1896177 h 1925052"/>
              <a:gd name="connsiteX31" fmla="*/ 936436 w 1991660"/>
              <a:gd name="connsiteY31" fmla="*/ 1925052 h 1925052"/>
              <a:gd name="connsiteX32" fmla="*/ 1350322 w 1991660"/>
              <a:gd name="connsiteY32" fmla="*/ 1915427 h 1925052"/>
              <a:gd name="connsiteX33" fmla="*/ 1667956 w 1991660"/>
              <a:gd name="connsiteY33" fmla="*/ 1905802 h 1925052"/>
              <a:gd name="connsiteX34" fmla="*/ 1812335 w 1991660"/>
              <a:gd name="connsiteY34" fmla="*/ 1876926 h 1925052"/>
              <a:gd name="connsiteX35" fmla="*/ 1918213 w 1991660"/>
              <a:gd name="connsiteY35" fmla="*/ 1809549 h 1925052"/>
              <a:gd name="connsiteX36" fmla="*/ 1975964 w 1991660"/>
              <a:gd name="connsiteY36" fmla="*/ 1636295 h 1925052"/>
              <a:gd name="connsiteX37" fmla="*/ 1937463 w 1991660"/>
              <a:gd name="connsiteY37" fmla="*/ 933650 h 1925052"/>
              <a:gd name="connsiteX38" fmla="*/ 1898962 w 1991660"/>
              <a:gd name="connsiteY38" fmla="*/ 847023 h 1925052"/>
              <a:gd name="connsiteX39" fmla="*/ 1802709 w 1991660"/>
              <a:gd name="connsiteY39" fmla="*/ 587141 h 1925052"/>
              <a:gd name="connsiteX40" fmla="*/ 1687206 w 1991660"/>
              <a:gd name="connsiteY40" fmla="*/ 404261 h 1925052"/>
              <a:gd name="connsiteX41" fmla="*/ 1590954 w 1991660"/>
              <a:gd name="connsiteY41" fmla="*/ 231006 h 1925052"/>
              <a:gd name="connsiteX42" fmla="*/ 1562078 w 1991660"/>
              <a:gd name="connsiteY42" fmla="*/ 173255 h 1925052"/>
              <a:gd name="connsiteX43" fmla="*/ 1485076 w 1991660"/>
              <a:gd name="connsiteY43" fmla="*/ 134754 h 1925052"/>
              <a:gd name="connsiteX44" fmla="*/ 1456200 w 1991660"/>
              <a:gd name="connsiteY44" fmla="*/ 115503 h 1925052"/>
              <a:gd name="connsiteX45" fmla="*/ 1379198 w 1991660"/>
              <a:gd name="connsiteY45" fmla="*/ 105878 h 192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91660" h="1925052">
                <a:moveTo>
                  <a:pt x="1436949" y="105878"/>
                </a:moveTo>
                <a:cubicBezTo>
                  <a:pt x="1346310" y="69621"/>
                  <a:pt x="1433658" y="99847"/>
                  <a:pt x="1311821" y="77002"/>
                </a:cubicBezTo>
                <a:cubicBezTo>
                  <a:pt x="1152625" y="47153"/>
                  <a:pt x="1326022" y="62351"/>
                  <a:pt x="1100065" y="28876"/>
                </a:cubicBezTo>
                <a:cubicBezTo>
                  <a:pt x="1058684" y="22745"/>
                  <a:pt x="1016598" y="23037"/>
                  <a:pt x="974937" y="19250"/>
                </a:cubicBezTo>
                <a:lnTo>
                  <a:pt x="782431" y="0"/>
                </a:lnTo>
                <a:cubicBezTo>
                  <a:pt x="702221" y="3208"/>
                  <a:pt x="621745" y="2357"/>
                  <a:pt x="541800" y="9625"/>
                </a:cubicBezTo>
                <a:cubicBezTo>
                  <a:pt x="480338" y="15212"/>
                  <a:pt x="420094" y="30345"/>
                  <a:pt x="358920" y="38501"/>
                </a:cubicBezTo>
                <a:cubicBezTo>
                  <a:pt x="323793" y="43185"/>
                  <a:pt x="288335" y="44918"/>
                  <a:pt x="253042" y="48126"/>
                </a:cubicBezTo>
                <a:cubicBezTo>
                  <a:pt x="243417" y="54543"/>
                  <a:pt x="234278" y="61759"/>
                  <a:pt x="224166" y="67377"/>
                </a:cubicBezTo>
                <a:cubicBezTo>
                  <a:pt x="205352" y="77829"/>
                  <a:pt x="184047" y="83910"/>
                  <a:pt x="166415" y="96252"/>
                </a:cubicBezTo>
                <a:cubicBezTo>
                  <a:pt x="151546" y="106660"/>
                  <a:pt x="142241" y="123611"/>
                  <a:pt x="127914" y="134754"/>
                </a:cubicBezTo>
                <a:cubicBezTo>
                  <a:pt x="113147" y="146240"/>
                  <a:pt x="95829" y="154004"/>
                  <a:pt x="79787" y="163629"/>
                </a:cubicBezTo>
                <a:cubicBezTo>
                  <a:pt x="57215" y="253920"/>
                  <a:pt x="88862" y="143211"/>
                  <a:pt x="41286" y="250257"/>
                </a:cubicBezTo>
                <a:cubicBezTo>
                  <a:pt x="35913" y="262345"/>
                  <a:pt x="35462" y="276087"/>
                  <a:pt x="31661" y="288758"/>
                </a:cubicBezTo>
                <a:cubicBezTo>
                  <a:pt x="25830" y="308194"/>
                  <a:pt x="18827" y="327259"/>
                  <a:pt x="12410" y="346509"/>
                </a:cubicBezTo>
                <a:cubicBezTo>
                  <a:pt x="-7748" y="548096"/>
                  <a:pt x="-2510" y="445631"/>
                  <a:pt x="22036" y="789271"/>
                </a:cubicBezTo>
                <a:cubicBezTo>
                  <a:pt x="25512" y="837928"/>
                  <a:pt x="42884" y="889518"/>
                  <a:pt x="60537" y="933650"/>
                </a:cubicBezTo>
                <a:cubicBezTo>
                  <a:pt x="76345" y="973170"/>
                  <a:pt x="108343" y="1022433"/>
                  <a:pt x="127914" y="1058779"/>
                </a:cubicBezTo>
                <a:cubicBezTo>
                  <a:pt x="143444" y="1087621"/>
                  <a:pt x="176053" y="1160395"/>
                  <a:pt x="195290" y="1183907"/>
                </a:cubicBezTo>
                <a:cubicBezTo>
                  <a:pt x="208299" y="1199807"/>
                  <a:pt x="227375" y="1209574"/>
                  <a:pt x="243417" y="1222408"/>
                </a:cubicBezTo>
                <a:cubicBezTo>
                  <a:pt x="253042" y="1244867"/>
                  <a:pt x="263218" y="1267098"/>
                  <a:pt x="272293" y="1289785"/>
                </a:cubicBezTo>
                <a:cubicBezTo>
                  <a:pt x="289213" y="1332085"/>
                  <a:pt x="274155" y="1317935"/>
                  <a:pt x="310794" y="1366787"/>
                </a:cubicBezTo>
                <a:cubicBezTo>
                  <a:pt x="382013" y="1461747"/>
                  <a:pt x="288995" y="1275068"/>
                  <a:pt x="397421" y="1491916"/>
                </a:cubicBezTo>
                <a:cubicBezTo>
                  <a:pt x="407046" y="1511166"/>
                  <a:pt x="417391" y="1530074"/>
                  <a:pt x="426297" y="1549667"/>
                </a:cubicBezTo>
                <a:cubicBezTo>
                  <a:pt x="433447" y="1565396"/>
                  <a:pt x="437820" y="1582340"/>
                  <a:pt x="445547" y="1597794"/>
                </a:cubicBezTo>
                <a:cubicBezTo>
                  <a:pt x="462220" y="1631140"/>
                  <a:pt x="496060" y="1680125"/>
                  <a:pt x="522549" y="1703671"/>
                </a:cubicBezTo>
                <a:cubicBezTo>
                  <a:pt x="533273" y="1713204"/>
                  <a:pt x="549295" y="1714694"/>
                  <a:pt x="561050" y="1722922"/>
                </a:cubicBezTo>
                <a:cubicBezTo>
                  <a:pt x="581579" y="1737292"/>
                  <a:pt x="600176" y="1754285"/>
                  <a:pt x="618802" y="1771048"/>
                </a:cubicBezTo>
                <a:cubicBezTo>
                  <a:pt x="632292" y="1783189"/>
                  <a:pt x="641912" y="1799930"/>
                  <a:pt x="657303" y="1809549"/>
                </a:cubicBezTo>
                <a:cubicBezTo>
                  <a:pt x="693805" y="1832363"/>
                  <a:pt x="734305" y="1848050"/>
                  <a:pt x="772806" y="1867301"/>
                </a:cubicBezTo>
                <a:cubicBezTo>
                  <a:pt x="792057" y="1876926"/>
                  <a:pt x="809678" y="1890957"/>
                  <a:pt x="830558" y="1896177"/>
                </a:cubicBezTo>
                <a:cubicBezTo>
                  <a:pt x="891719" y="1911467"/>
                  <a:pt x="856339" y="1902168"/>
                  <a:pt x="936436" y="1925052"/>
                </a:cubicBezTo>
                <a:lnTo>
                  <a:pt x="1350322" y="1915427"/>
                </a:lnTo>
                <a:cubicBezTo>
                  <a:pt x="1456212" y="1912640"/>
                  <a:pt x="1562395" y="1914599"/>
                  <a:pt x="1667956" y="1905802"/>
                </a:cubicBezTo>
                <a:cubicBezTo>
                  <a:pt x="1716866" y="1901726"/>
                  <a:pt x="1764209" y="1886551"/>
                  <a:pt x="1812335" y="1876926"/>
                </a:cubicBezTo>
                <a:cubicBezTo>
                  <a:pt x="1834039" y="1866074"/>
                  <a:pt x="1905227" y="1835521"/>
                  <a:pt x="1918213" y="1809549"/>
                </a:cubicBezTo>
                <a:cubicBezTo>
                  <a:pt x="1945437" y="1755101"/>
                  <a:pt x="1975964" y="1636295"/>
                  <a:pt x="1975964" y="1636295"/>
                </a:cubicBezTo>
                <a:cubicBezTo>
                  <a:pt x="2001495" y="1355449"/>
                  <a:pt x="2000612" y="1431824"/>
                  <a:pt x="1937463" y="933650"/>
                </a:cubicBezTo>
                <a:cubicBezTo>
                  <a:pt x="1933489" y="902302"/>
                  <a:pt x="1909937" y="876655"/>
                  <a:pt x="1898962" y="847023"/>
                </a:cubicBezTo>
                <a:cubicBezTo>
                  <a:pt x="1845685" y="703175"/>
                  <a:pt x="1858424" y="698572"/>
                  <a:pt x="1802709" y="587141"/>
                </a:cubicBezTo>
                <a:cubicBezTo>
                  <a:pt x="1728540" y="438803"/>
                  <a:pt x="1781853" y="560151"/>
                  <a:pt x="1687206" y="404261"/>
                </a:cubicBezTo>
                <a:cubicBezTo>
                  <a:pt x="1652920" y="347789"/>
                  <a:pt x="1620500" y="290096"/>
                  <a:pt x="1590954" y="231006"/>
                </a:cubicBezTo>
                <a:cubicBezTo>
                  <a:pt x="1581329" y="211756"/>
                  <a:pt x="1576377" y="189341"/>
                  <a:pt x="1562078" y="173255"/>
                </a:cubicBezTo>
                <a:cubicBezTo>
                  <a:pt x="1542936" y="151721"/>
                  <a:pt x="1511263" y="143483"/>
                  <a:pt x="1485076" y="134754"/>
                </a:cubicBezTo>
                <a:cubicBezTo>
                  <a:pt x="1475451" y="128337"/>
                  <a:pt x="1466833" y="120060"/>
                  <a:pt x="1456200" y="115503"/>
                </a:cubicBezTo>
                <a:cubicBezTo>
                  <a:pt x="1426479" y="102765"/>
                  <a:pt x="1410331" y="105878"/>
                  <a:pt x="1379198" y="105878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81801" cy="132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Alabama Breast and Cervical Cancer Early Detection Program (ABC)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2438400"/>
            <a:ext cx="6347714" cy="3602963"/>
          </a:xfrm>
        </p:spPr>
        <p:txBody>
          <a:bodyPr>
            <a:normAutofit/>
          </a:bodyPr>
          <a:lstStyle/>
          <a:p>
            <a:r>
              <a:rPr lang="en-US" sz="2800" dirty="0"/>
              <a:t>Screening</a:t>
            </a:r>
          </a:p>
          <a:p>
            <a:r>
              <a:rPr lang="en-US" sz="2800" dirty="0"/>
              <a:t>Diagnostic Care</a:t>
            </a:r>
          </a:p>
          <a:p>
            <a:r>
              <a:rPr lang="en-US" sz="2800" dirty="0"/>
              <a:t>Treatment through Medicaid</a:t>
            </a:r>
          </a:p>
          <a:p>
            <a:r>
              <a:rPr lang="en-US" sz="2800" dirty="0"/>
              <a:t>No cost to the patient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Cancer:</a:t>
            </a:r>
            <a:br>
              <a:rPr lang="en-US" dirty="0"/>
            </a:br>
            <a:r>
              <a:rPr lang="en-US" dirty="0"/>
              <a:t>What Can You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Join Operation WIPE OUT</a:t>
            </a:r>
          </a:p>
          <a:p>
            <a:r>
              <a:rPr lang="en-US" sz="2400" dirty="0"/>
              <a:t>Assess Your Region’s Needs</a:t>
            </a:r>
          </a:p>
          <a:p>
            <a:r>
              <a:rPr lang="en-US" sz="2400" dirty="0"/>
              <a:t>Become an ABCCEDP Provider</a:t>
            </a:r>
          </a:p>
          <a:p>
            <a:r>
              <a:rPr lang="en-US" sz="2400" dirty="0"/>
              <a:t>Become an Advocate in Your Region</a:t>
            </a:r>
          </a:p>
        </p:txBody>
      </p:sp>
    </p:spTree>
    <p:extLst>
      <p:ext uri="{BB962C8B-B14F-4D97-AF65-F5344CB8AC3E}">
        <p14:creationId xmlns:p14="http://schemas.microsoft.com/office/powerpoint/2010/main" val="1286251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1" y="784860"/>
            <a:ext cx="6858000" cy="1066800"/>
          </a:xfrm>
        </p:spPr>
        <p:txBody>
          <a:bodyPr/>
          <a:lstStyle/>
          <a:p>
            <a:pPr algn="ctr"/>
            <a:r>
              <a:rPr lang="en-US" dirty="0"/>
              <a:t>ABC Eligible Women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693025" cy="4038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800" dirty="0"/>
              <a:t>Age 40-64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Income at or below 250% of Poverty Level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No insurance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Screening for Some High-Risk Women Under Age 40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65+ Medicare Part A Only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How is the Program Funded?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45107" y="1676400"/>
            <a:ext cx="7693025" cy="3724275"/>
          </a:xfrm>
        </p:spPr>
        <p:txBody>
          <a:bodyPr>
            <a:normAutofit/>
          </a:bodyPr>
          <a:lstStyle/>
          <a:p>
            <a:r>
              <a:rPr lang="en-US" sz="2800" dirty="0"/>
              <a:t>CDC</a:t>
            </a:r>
          </a:p>
          <a:p>
            <a:r>
              <a:rPr lang="en-US" sz="2800" dirty="0"/>
              <a:t>State of Alabama </a:t>
            </a:r>
          </a:p>
          <a:p>
            <a:r>
              <a:rPr lang="en-US" sz="2800" dirty="0"/>
              <a:t>Joy to Life Foundation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12" y="609600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934201" cy="1320800"/>
          </a:xfrm>
        </p:spPr>
        <p:txBody>
          <a:bodyPr/>
          <a:lstStyle/>
          <a:p>
            <a:r>
              <a:rPr lang="en-US" dirty="0"/>
              <a:t>Who Provides the Medical Care?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524000"/>
            <a:ext cx="7664463" cy="5057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400+ contracted providers statewide</a:t>
            </a:r>
          </a:p>
          <a:p>
            <a:pPr lvl="1"/>
            <a:r>
              <a:rPr lang="en-US" sz="2400" dirty="0"/>
              <a:t>Primary Care Providers</a:t>
            </a:r>
          </a:p>
          <a:p>
            <a:pPr lvl="1"/>
            <a:r>
              <a:rPr lang="en-US" sz="2400" dirty="0"/>
              <a:t>Gynecologists</a:t>
            </a:r>
          </a:p>
          <a:p>
            <a:pPr lvl="1"/>
            <a:r>
              <a:rPr lang="en-US" sz="2400" dirty="0"/>
              <a:t>Radiologists</a:t>
            </a:r>
          </a:p>
          <a:p>
            <a:pPr lvl="1"/>
            <a:r>
              <a:rPr lang="en-US" sz="2400" dirty="0"/>
              <a:t>Mammogram facilities</a:t>
            </a:r>
          </a:p>
          <a:p>
            <a:pPr lvl="1"/>
            <a:r>
              <a:rPr lang="en-US" sz="2400" dirty="0"/>
              <a:t>Surgeons</a:t>
            </a:r>
          </a:p>
          <a:p>
            <a:pPr lvl="1"/>
            <a:r>
              <a:rPr lang="en-US" sz="2400" dirty="0"/>
              <a:t>FQHCs</a:t>
            </a:r>
          </a:p>
          <a:p>
            <a:r>
              <a:rPr lang="en-US" sz="2800" dirty="0"/>
              <a:t>County Health Departments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Reimbursement for Providers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447800"/>
            <a:ext cx="7693025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Medicare reimbursement rates</a:t>
            </a:r>
          </a:p>
          <a:p>
            <a:pPr lvl="1"/>
            <a:r>
              <a:rPr lang="en-US" sz="2400" dirty="0"/>
              <a:t>Office Visit					$84.67</a:t>
            </a:r>
          </a:p>
          <a:p>
            <a:pPr lvl="1"/>
            <a:r>
              <a:rPr lang="en-US" sz="2400" dirty="0"/>
              <a:t>Pap/HPV testing			$55.35</a:t>
            </a:r>
          </a:p>
          <a:p>
            <a:pPr lvl="1"/>
            <a:r>
              <a:rPr lang="en-US" sz="2400" dirty="0"/>
              <a:t>Genotyping (16/18)			$40.55</a:t>
            </a:r>
          </a:p>
          <a:p>
            <a:pPr lvl="1"/>
            <a:r>
              <a:rPr lang="en-US" sz="2400" dirty="0"/>
              <a:t>Colposcopy w/biopsy		$151.16</a:t>
            </a:r>
          </a:p>
          <a:p>
            <a:pPr lvl="1"/>
            <a:r>
              <a:rPr lang="en-US" sz="2400" dirty="0"/>
              <a:t>LEEP (Dx &amp; Tx)				$284.81</a:t>
            </a:r>
          </a:p>
          <a:p>
            <a:pPr lvl="1"/>
            <a:r>
              <a:rPr lang="en-US" sz="2400" dirty="0"/>
              <a:t>Mammogram				$117.47</a:t>
            </a:r>
          </a:p>
          <a:p>
            <a:pPr lvl="1"/>
            <a:r>
              <a:rPr lang="en-US" sz="2400" dirty="0"/>
              <a:t>Mammogram dx			$144.94</a:t>
            </a:r>
          </a:p>
          <a:p>
            <a:pPr lvl="1"/>
            <a:r>
              <a:rPr lang="en-US" sz="2400" dirty="0"/>
              <a:t>Ultrasound					$95.33</a:t>
            </a:r>
          </a:p>
          <a:p>
            <a:pPr lvl="1"/>
            <a:r>
              <a:rPr lang="en-US" sz="2400" dirty="0"/>
              <a:t>Biopsy						$54.32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4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Office Visit Reimbursement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19759" y="1600200"/>
            <a:ext cx="8099350" cy="4806288"/>
          </a:xfrm>
        </p:spPr>
        <p:txBody>
          <a:bodyPr>
            <a:normAutofit/>
          </a:bodyPr>
          <a:lstStyle/>
          <a:p>
            <a:r>
              <a:rPr lang="en-US" sz="2800" dirty="0"/>
              <a:t>Office Visit</a:t>
            </a:r>
          </a:p>
          <a:p>
            <a:pPr lvl="1"/>
            <a:r>
              <a:rPr lang="en-US" sz="2400" dirty="0"/>
              <a:t>Established (99213): 	$84.67</a:t>
            </a:r>
          </a:p>
          <a:p>
            <a:r>
              <a:rPr lang="en-US" sz="2800" dirty="0"/>
              <a:t>Pap/HPV Lab </a:t>
            </a:r>
          </a:p>
          <a:p>
            <a:pPr lvl="1"/>
            <a:r>
              <a:rPr lang="en-US" sz="2400" dirty="0"/>
              <a:t>Lab fee (88142): 		$20.26</a:t>
            </a:r>
          </a:p>
          <a:p>
            <a:pPr lvl="1"/>
            <a:r>
              <a:rPr lang="en-US" sz="2400" dirty="0"/>
              <a:t>Pap/HPV: (87624): 		$35.09		</a:t>
            </a:r>
            <a:r>
              <a:rPr lang="en-US" sz="2400" b="1" dirty="0"/>
              <a:t>$140.02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Type 16/18 (87625): 	$40.55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05DFA0-4A1F-4F7F-A4D5-F48CC602B032}"/>
              </a:ext>
            </a:extLst>
          </p:cNvPr>
          <p:cNvCxnSpPr/>
          <p:nvPr/>
        </p:nvCxnSpPr>
        <p:spPr>
          <a:xfrm>
            <a:off x="1752600" y="4343400"/>
            <a:ext cx="3429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D325A37-8D83-42DD-85E3-D0C6C552F6FA}"/>
              </a:ext>
            </a:extLst>
          </p:cNvPr>
          <p:cNvSpPr/>
          <p:nvPr/>
        </p:nvSpPr>
        <p:spPr>
          <a:xfrm>
            <a:off x="5606716" y="3581400"/>
            <a:ext cx="1318514" cy="731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2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pPr algn="ctr"/>
            <a:r>
              <a:rPr lang="en-US" dirty="0"/>
              <a:t>Medicaid Treatment Act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34998" y="1488613"/>
            <a:ext cx="7518401" cy="4759787"/>
          </a:xfrm>
        </p:spPr>
        <p:txBody>
          <a:bodyPr>
            <a:normAutofit/>
          </a:bodyPr>
          <a:lstStyle/>
          <a:p>
            <a:r>
              <a:rPr lang="en-US" sz="2800" dirty="0"/>
              <a:t>Women Under 65 diagnosed with cancer</a:t>
            </a:r>
          </a:p>
          <a:p>
            <a:pPr lvl="1"/>
            <a:r>
              <a:rPr lang="en-US" sz="2400" dirty="0"/>
              <a:t>At/Below 250% poverty level</a:t>
            </a:r>
          </a:p>
          <a:p>
            <a:pPr lvl="1"/>
            <a:r>
              <a:rPr lang="en-US" sz="2400" dirty="0"/>
              <a:t>No Insurance</a:t>
            </a:r>
          </a:p>
          <a:p>
            <a:pPr lvl="1"/>
            <a:r>
              <a:rPr lang="en-US" sz="2400" dirty="0"/>
              <a:t>Under age 65</a:t>
            </a:r>
          </a:p>
          <a:p>
            <a:pPr lvl="1"/>
            <a:r>
              <a:rPr lang="en-US" sz="2400" dirty="0"/>
              <a:t>Live in Alabama</a:t>
            </a:r>
          </a:p>
          <a:p>
            <a:pPr lvl="1"/>
            <a:r>
              <a:rPr lang="en-US" sz="2400" dirty="0"/>
              <a:t>Legally in the U.S.</a:t>
            </a:r>
          </a:p>
          <a:p>
            <a:pPr lvl="1"/>
            <a:r>
              <a:rPr lang="en-US" sz="2400" dirty="0"/>
              <a:t>Documentation of Breast Cancer</a:t>
            </a:r>
          </a:p>
          <a:p>
            <a:pPr lvl="1"/>
            <a:r>
              <a:rPr lang="en-US" sz="2400" dirty="0"/>
              <a:t>Documentation of Pre- or Invasive Cervical Cancer</a:t>
            </a:r>
          </a:p>
          <a:p>
            <a:pPr lvl="1"/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62" y="612427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95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25" y="567020"/>
            <a:ext cx="6850076" cy="1320800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Medical Advisory Committee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328312"/>
              </p:ext>
            </p:extLst>
          </p:nvPr>
        </p:nvGraphicFramePr>
        <p:xfrm>
          <a:off x="685800" y="1447800"/>
          <a:ext cx="3048000" cy="4872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125277455"/>
                    </a:ext>
                  </a:extLst>
                </a:gridCol>
              </a:tblGrid>
              <a:tr h="23187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Warner Huh,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AL Birmingham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O’Neil Cancer Center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Donna Lynn Dyess,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Breast Surgeon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480978"/>
                  </a:ext>
                </a:extLst>
              </a:tr>
              <a:tr h="102469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Jennifer Young Pierce,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Gynecologic Oncology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Mitchell Cancer Institute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263955"/>
                  </a:ext>
                </a:extLst>
              </a:tr>
              <a:tr h="67043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Stephen Varner,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Obstetrics/Gynecology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South Alabama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07566"/>
                  </a:ext>
                </a:extLst>
              </a:tr>
              <a:tr h="210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9603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44263"/>
              </p:ext>
            </p:extLst>
          </p:nvPr>
        </p:nvGraphicFramePr>
        <p:xfrm>
          <a:off x="4191000" y="1236381"/>
          <a:ext cx="3200400" cy="3816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428937430"/>
                    </a:ext>
                  </a:extLst>
                </a:gridCol>
              </a:tblGrid>
              <a:tr h="169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81979"/>
                  </a:ext>
                </a:extLst>
              </a:tr>
              <a:tr h="21134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Gary Pugh, M.D.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Kaye Melnick, MSN, RN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Chief Nursing Officer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8908"/>
                  </a:ext>
                </a:extLst>
              </a:tr>
              <a:tr h="8638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Trina Simmons, NP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ADPH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Nurse Practitioner Director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Health Services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3002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68" y="6023893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629401" cy="1320800"/>
          </a:xfrm>
        </p:spPr>
        <p:txBody>
          <a:bodyPr/>
          <a:lstStyle/>
          <a:p>
            <a:pPr algn="ctr"/>
            <a:r>
              <a:rPr lang="en-US" dirty="0"/>
              <a:t>ABC Regional Data: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D6B51-0A62-4527-B2B2-0710E0509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>
            <a:normAutofit/>
          </a:bodyPr>
          <a:lstStyle/>
          <a:p>
            <a:r>
              <a:rPr lang="en-US" sz="2400" dirty="0"/>
              <a:t>Chambers County</a:t>
            </a:r>
          </a:p>
          <a:p>
            <a:r>
              <a:rPr lang="en-US" sz="2400" dirty="0"/>
              <a:t>Lee County</a:t>
            </a:r>
          </a:p>
          <a:p>
            <a:r>
              <a:rPr lang="en-US" sz="2400" dirty="0"/>
              <a:t>Macon County</a:t>
            </a:r>
          </a:p>
          <a:p>
            <a:r>
              <a:rPr lang="en-US" sz="2400" dirty="0"/>
              <a:t>Russell County</a:t>
            </a:r>
          </a:p>
          <a:p>
            <a:r>
              <a:rPr lang="en-US" sz="2400" dirty="0"/>
              <a:t>Tallapoosa County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7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34895"/>
            <a:ext cx="6477000" cy="143044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Screened by ABCCEDP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Alabama 2018 - 2022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6324600"/>
            <a:ext cx="8710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Eligible: Women who have no insurance and with an income of &lt;= 250% of federal poverty level and 40-64 of 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2B30D4-8071-4B6B-97C8-9D74222E3D02}"/>
              </a:ext>
            </a:extLst>
          </p:cNvPr>
          <p:cNvSpPr txBox="1"/>
          <p:nvPr/>
        </p:nvSpPr>
        <p:spPr>
          <a:xfrm>
            <a:off x="2286000" y="5900958"/>
            <a:ext cx="3429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62,621 women ABC Eligible</a:t>
            </a:r>
          </a:p>
          <a:p>
            <a:pPr algn="ctr"/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2F7DAC-0637-4686-B3EF-520541648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19222"/>
              </p:ext>
            </p:extLst>
          </p:nvPr>
        </p:nvGraphicFramePr>
        <p:xfrm>
          <a:off x="381000" y="1981200"/>
          <a:ext cx="7010400" cy="407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62758FA-4133-4389-8FC9-90DB61EE2821}"/>
              </a:ext>
            </a:extLst>
          </p:cNvPr>
          <p:cNvSpPr txBox="1"/>
          <p:nvPr/>
        </p:nvSpPr>
        <p:spPr>
          <a:xfrm>
            <a:off x="5410200" y="1676400"/>
            <a:ext cx="21145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Total Screened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Breast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Screened for Cervical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53B5D7-E6D6-4428-BEDA-9DC1799D660C}"/>
              </a:ext>
            </a:extLst>
          </p:cNvPr>
          <p:cNvSpPr/>
          <p:nvPr/>
        </p:nvSpPr>
        <p:spPr>
          <a:xfrm>
            <a:off x="5370897" y="1799924"/>
            <a:ext cx="77803" cy="8725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DDF2CF-FCFD-4F17-98DE-382EBD0AD360}"/>
              </a:ext>
            </a:extLst>
          </p:cNvPr>
          <p:cNvSpPr/>
          <p:nvPr/>
        </p:nvSpPr>
        <p:spPr>
          <a:xfrm>
            <a:off x="5370097" y="2000450"/>
            <a:ext cx="77803" cy="87258"/>
          </a:xfrm>
          <a:prstGeom prst="rect">
            <a:avLst/>
          </a:prstGeom>
          <a:solidFill>
            <a:srgbClr val="F488BE"/>
          </a:solidFill>
          <a:ln>
            <a:solidFill>
              <a:srgbClr val="F48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86E955-CBE2-4914-BD68-B7F233EB2793}"/>
              </a:ext>
            </a:extLst>
          </p:cNvPr>
          <p:cNvSpPr/>
          <p:nvPr/>
        </p:nvSpPr>
        <p:spPr>
          <a:xfrm>
            <a:off x="5370097" y="2191350"/>
            <a:ext cx="77803" cy="8725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86B0C2-68E9-4BC1-8165-356EA1DA7457}"/>
              </a:ext>
            </a:extLst>
          </p:cNvPr>
          <p:cNvSpPr/>
          <p:nvPr/>
        </p:nvSpPr>
        <p:spPr>
          <a:xfrm>
            <a:off x="6019800" y="5181600"/>
            <a:ext cx="1219200" cy="948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9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36" y="271899"/>
            <a:ext cx="7924800" cy="1252101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Cervical Cancer Screening </a:t>
            </a:r>
            <a:br>
              <a:rPr lang="en-US" sz="3200" dirty="0"/>
            </a:br>
            <a:r>
              <a:rPr lang="en-US" sz="3200" dirty="0"/>
              <a:t>2018 -2022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01A88-77FE-4CFB-95D2-45C27920B1C6}"/>
              </a:ext>
            </a:extLst>
          </p:cNvPr>
          <p:cNvSpPr txBox="1"/>
          <p:nvPr/>
        </p:nvSpPr>
        <p:spPr>
          <a:xfrm>
            <a:off x="457200" y="62783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4% of State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1D110AD-A943-4E83-99F5-70C13C810806}"/>
              </a:ext>
            </a:extLst>
          </p:cNvPr>
          <p:cNvGraphicFramePr>
            <a:graphicFrameLocks/>
          </p:cNvGraphicFramePr>
          <p:nvPr/>
        </p:nvGraphicFramePr>
        <p:xfrm>
          <a:off x="76200" y="15240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D799594-AF28-4B8E-83D9-2B8813BFD632}"/>
              </a:ext>
            </a:extLst>
          </p:cNvPr>
          <p:cNvSpPr/>
          <p:nvPr/>
        </p:nvSpPr>
        <p:spPr>
          <a:xfrm>
            <a:off x="5334000" y="2391980"/>
            <a:ext cx="2286000" cy="3246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6D2746-1554-4854-A06B-BF0357DF42CB}"/>
              </a:ext>
            </a:extLst>
          </p:cNvPr>
          <p:cNvSpPr txBox="1"/>
          <p:nvPr/>
        </p:nvSpPr>
        <p:spPr>
          <a:xfrm>
            <a:off x="5334000" y="1297560"/>
            <a:ext cx="21145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Lee County: 51%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Chambers County: 15%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Tallapoosa County: 15%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Russell County: 13%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Macon County: 6%</a:t>
            </a:r>
          </a:p>
        </p:txBody>
      </p:sp>
    </p:spTree>
    <p:extLst>
      <p:ext uri="{BB962C8B-B14F-4D97-AF65-F5344CB8AC3E}">
        <p14:creationId xmlns:p14="http://schemas.microsoft.com/office/powerpoint/2010/main" val="342091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7EC2-51D0-42E5-9A0E-2BD56D44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Cervical Cancer 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7A80-CA3E-4546-A180-7BC87319A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2225370"/>
            <a:ext cx="6447501" cy="2910580"/>
          </a:xfrm>
        </p:spPr>
        <p:txBody>
          <a:bodyPr>
            <a:normAutofit/>
          </a:bodyPr>
          <a:lstStyle/>
          <a:p>
            <a:r>
              <a:rPr lang="en-US" sz="2400" dirty="0"/>
              <a:t>HPV Vaccination</a:t>
            </a:r>
          </a:p>
          <a:p>
            <a:r>
              <a:rPr lang="en-US" sz="2400" dirty="0"/>
              <a:t>Cervical Cancer Screening</a:t>
            </a:r>
          </a:p>
          <a:p>
            <a:r>
              <a:rPr lang="en-US" sz="2400" dirty="0"/>
              <a:t>Appropriate Follow-up</a:t>
            </a:r>
          </a:p>
          <a:p>
            <a:r>
              <a:rPr lang="en-US" sz="2400" dirty="0"/>
              <a:t>Timely Treatment</a:t>
            </a:r>
          </a:p>
        </p:txBody>
      </p:sp>
    </p:spTree>
    <p:extLst>
      <p:ext uri="{BB962C8B-B14F-4D97-AF65-F5344CB8AC3E}">
        <p14:creationId xmlns:p14="http://schemas.microsoft.com/office/powerpoint/2010/main" val="318077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0266"/>
            <a:ext cx="7173687" cy="1037969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Cervical Cancer &amp; Pre-Cancer Detected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2018 - 2022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67BB91-2EDE-4C1E-8525-A73EFA1B7757}"/>
              </a:ext>
            </a:extLst>
          </p:cNvPr>
          <p:cNvGraphicFramePr>
            <a:graphicFrameLocks noGrp="1"/>
          </p:cNvGraphicFramePr>
          <p:nvPr/>
        </p:nvGraphicFramePr>
        <p:xfrm>
          <a:off x="380997" y="1164218"/>
          <a:ext cx="6945090" cy="3976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490">
                  <a:extLst>
                    <a:ext uri="{9D8B030D-6E8A-4147-A177-3AD203B41FA5}">
                      <a16:colId xmlns:a16="http://schemas.microsoft.com/office/drawing/2014/main" val="1411764390"/>
                    </a:ext>
                  </a:extLst>
                </a:gridCol>
                <a:gridCol w="1537525">
                  <a:extLst>
                    <a:ext uri="{9D8B030D-6E8A-4147-A177-3AD203B41FA5}">
                      <a16:colId xmlns:a16="http://schemas.microsoft.com/office/drawing/2014/main" val="750448588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3117993910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1160350465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2411937138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3392157205"/>
                    </a:ext>
                  </a:extLst>
                </a:gridCol>
                <a:gridCol w="774815">
                  <a:extLst>
                    <a:ext uri="{9D8B030D-6E8A-4147-A177-3AD203B41FA5}">
                      <a16:colId xmlns:a16="http://schemas.microsoft.com/office/drawing/2014/main" val="1037660277"/>
                    </a:ext>
                  </a:extLst>
                </a:gridCol>
              </a:tblGrid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2019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2020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2021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2022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355402454"/>
                  </a:ext>
                </a:extLst>
              </a:tr>
              <a:tr h="25785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Lee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Cancer 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780652522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242079358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Chamber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284570005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85953280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Tallapoosa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72946186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907918989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Russell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96829768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4062047244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Macon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2405980582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233753153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200" b="0" i="0" u="none" strike="noStrike" dirty="0">
                        <a:noFill/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100725"/>
                  </a:ext>
                </a:extLst>
              </a:tr>
              <a:tr h="24793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Alabama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260950021"/>
                  </a:ext>
                </a:extLst>
              </a:tr>
              <a:tr h="247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319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488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3540373564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% 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16.67%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u="none" strike="noStrike" dirty="0">
                          <a:effectLst/>
                        </a:rPr>
                        <a:t>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extLst>
                  <a:ext uri="{0D108BD9-81ED-4DB2-BD59-A6C34878D82A}">
                    <a16:rowId xmlns:a16="http://schemas.microsoft.com/office/drawing/2014/main" val="1696987217"/>
                  </a:ext>
                </a:extLst>
              </a:tr>
              <a:tr h="24793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 dirty="0">
                          <a:effectLst/>
                        </a:rPr>
                        <a:t>% Pre-Cancer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7379" marR="7379" marT="737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6.40%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624975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30A963C-E7DF-4716-90B5-C1C96F214FF9}"/>
              </a:ext>
            </a:extLst>
          </p:cNvPr>
          <p:cNvSpPr/>
          <p:nvPr/>
        </p:nvSpPr>
        <p:spPr>
          <a:xfrm>
            <a:off x="6324600" y="998625"/>
            <a:ext cx="1219200" cy="4335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03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4120-8A36-4049-A0E9-EB324E363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Colposcopies in Alabama: 2022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1953" y="5791200"/>
            <a:ext cx="1920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Alabama:	 	762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690336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Lee County 								63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East Alabama Medical Center – Lanier		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Lee County Health Department			21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Premier OBGYN, LLC						18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East Alabama Health Care Authority		23</a:t>
            </a:r>
          </a:p>
        </p:txBody>
      </p:sp>
    </p:spTree>
    <p:extLst>
      <p:ext uri="{BB962C8B-B14F-4D97-AF65-F5344CB8AC3E}">
        <p14:creationId xmlns:p14="http://schemas.microsoft.com/office/powerpoint/2010/main" val="3089348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1628"/>
            <a:ext cx="7239000" cy="13685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Breast Cancer </a:t>
            </a:r>
            <a:r>
              <a:rPr lang="en-US" dirty="0"/>
              <a:t>Screening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2018 -2022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EB35A1-D5EC-457C-BCA4-E60AD4A6767C}"/>
              </a:ext>
            </a:extLst>
          </p:cNvPr>
          <p:cNvSpPr/>
          <p:nvPr/>
        </p:nvSpPr>
        <p:spPr>
          <a:xfrm>
            <a:off x="5801631" y="2029077"/>
            <a:ext cx="1684419" cy="31902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472E3A2-0B9A-4B9B-B090-2F8397523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26437"/>
          <a:ext cx="7612781" cy="388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B9098A-FA69-47AA-8D36-794FAD8F8D36}"/>
              </a:ext>
            </a:extLst>
          </p:cNvPr>
          <p:cNvSpPr txBox="1"/>
          <p:nvPr/>
        </p:nvSpPr>
        <p:spPr>
          <a:xfrm>
            <a:off x="457200" y="627832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9% of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F77C0-CF15-45B9-857B-185C50C11C61}"/>
              </a:ext>
            </a:extLst>
          </p:cNvPr>
          <p:cNvSpPr txBox="1"/>
          <p:nvPr/>
        </p:nvSpPr>
        <p:spPr>
          <a:xfrm>
            <a:off x="4876800" y="1160897"/>
            <a:ext cx="211455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Lee County: 46%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Chambers County: 15%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Tallapoosa County: 14%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Russell County: 17%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Macon County: 8%</a:t>
            </a:r>
          </a:p>
        </p:txBody>
      </p:sp>
    </p:spTree>
    <p:extLst>
      <p:ext uri="{BB962C8B-B14F-4D97-AF65-F5344CB8AC3E}">
        <p14:creationId xmlns:p14="http://schemas.microsoft.com/office/powerpoint/2010/main" val="4167974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162801" cy="1371600"/>
          </a:xfrm>
        </p:spPr>
        <p:txBody>
          <a:bodyPr/>
          <a:lstStyle/>
          <a:p>
            <a:r>
              <a:rPr lang="en-US" dirty="0"/>
              <a:t>Breast Cancer Cases Detected </a:t>
            </a:r>
            <a:br>
              <a:rPr lang="en-US" dirty="0"/>
            </a:br>
            <a:r>
              <a:rPr lang="en-US" dirty="0"/>
              <a:t>2018-2022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4CD518CD-8451-48E3-9087-468EC56231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1987" y="1570430"/>
          <a:ext cx="63484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91353453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50667273"/>
                    </a:ext>
                  </a:extLst>
                </a:gridCol>
                <a:gridCol w="964407">
                  <a:extLst>
                    <a:ext uri="{9D8B030D-6E8A-4147-A177-3AD203B41FA5}">
                      <a16:colId xmlns:a16="http://schemas.microsoft.com/office/drawing/2014/main" val="733564025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717142848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2837504289"/>
                    </a:ext>
                  </a:extLst>
                </a:gridCol>
                <a:gridCol w="1058069">
                  <a:extLst>
                    <a:ext uri="{9D8B030D-6E8A-4147-A177-3AD203B41FA5}">
                      <a16:colId xmlns:a16="http://schemas.microsoft.com/office/drawing/2014/main" val="1211910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53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74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446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allapoosa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30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Russell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34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63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84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Alabama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7844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127420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74A1B14-2745-4C94-89B3-61C70488F137}"/>
              </a:ext>
            </a:extLst>
          </p:cNvPr>
          <p:cNvSpPr/>
          <p:nvPr/>
        </p:nvSpPr>
        <p:spPr>
          <a:xfrm>
            <a:off x="5867400" y="1295401"/>
            <a:ext cx="1295399" cy="3886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9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C6D4-11D7-49B3-BB7C-292567E6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Alabama Department of Public Health and Colposcopies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825A-0E55-421C-9DC7-164BED13E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0560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Nurse Practitioners (NP) certified for colposcopy</a:t>
            </a:r>
          </a:p>
          <a:p>
            <a:r>
              <a:rPr lang="en-US" sz="2400" dirty="0"/>
              <a:t>NPs supported by Medical Officer for Family Health Services</a:t>
            </a:r>
          </a:p>
          <a:p>
            <a:r>
              <a:rPr lang="en-US" sz="2400" dirty="0"/>
              <a:t>One NP per six Districts</a:t>
            </a:r>
          </a:p>
          <a:p>
            <a:r>
              <a:rPr lang="en-US" sz="2400" dirty="0"/>
              <a:t>Travel to health departments within Districts to provide colposcopy statewide</a:t>
            </a:r>
          </a:p>
          <a:p>
            <a:r>
              <a:rPr lang="en-US" sz="2400" dirty="0"/>
              <a:t>823 performed this FY (Last FY 23)</a:t>
            </a:r>
          </a:p>
          <a:p>
            <a:r>
              <a:rPr lang="en-US" sz="2400" dirty="0"/>
              <a:t>72% Show rate</a:t>
            </a:r>
          </a:p>
          <a:p>
            <a:r>
              <a:rPr lang="en-US" sz="2400" dirty="0"/>
              <a:t>24% High grade result</a:t>
            </a:r>
          </a:p>
        </p:txBody>
      </p:sp>
    </p:spTree>
    <p:extLst>
      <p:ext uri="{BB962C8B-B14F-4D97-AF65-F5344CB8AC3E}">
        <p14:creationId xmlns:p14="http://schemas.microsoft.com/office/powerpoint/2010/main" val="2445363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7C281-36FF-47B2-8886-B5C3EFF5B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7" y="1524000"/>
            <a:ext cx="5781675" cy="473392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844F9F-0C87-407A-A141-F5813A02D3B6}"/>
              </a:ext>
            </a:extLst>
          </p:cNvPr>
          <p:cNvSpPr/>
          <p:nvPr/>
        </p:nvSpPr>
        <p:spPr>
          <a:xfrm>
            <a:off x="4856480" y="1502091"/>
            <a:ext cx="1971040" cy="1810069"/>
          </a:xfrm>
          <a:custGeom>
            <a:avLst/>
            <a:gdLst>
              <a:gd name="connsiteX0" fmla="*/ 1391920 w 1971040"/>
              <a:gd name="connsiteY0" fmla="*/ 21909 h 1810069"/>
              <a:gd name="connsiteX1" fmla="*/ 1209040 w 1971040"/>
              <a:gd name="connsiteY1" fmla="*/ 1589 h 1810069"/>
              <a:gd name="connsiteX2" fmla="*/ 152400 w 1971040"/>
              <a:gd name="connsiteY2" fmla="*/ 21909 h 1810069"/>
              <a:gd name="connsiteX3" fmla="*/ 101600 w 1971040"/>
              <a:gd name="connsiteY3" fmla="*/ 62549 h 1810069"/>
              <a:gd name="connsiteX4" fmla="*/ 81280 w 1971040"/>
              <a:gd name="connsiteY4" fmla="*/ 93029 h 1810069"/>
              <a:gd name="connsiteX5" fmla="*/ 50800 w 1971040"/>
              <a:gd name="connsiteY5" fmla="*/ 123509 h 1810069"/>
              <a:gd name="connsiteX6" fmla="*/ 20320 w 1971040"/>
              <a:gd name="connsiteY6" fmla="*/ 204789 h 1810069"/>
              <a:gd name="connsiteX7" fmla="*/ 0 w 1971040"/>
              <a:gd name="connsiteY7" fmla="*/ 306389 h 1810069"/>
              <a:gd name="connsiteX8" fmla="*/ 40640 w 1971040"/>
              <a:gd name="connsiteY8" fmla="*/ 550229 h 1810069"/>
              <a:gd name="connsiteX9" fmla="*/ 50800 w 1971040"/>
              <a:gd name="connsiteY9" fmla="*/ 601029 h 1810069"/>
              <a:gd name="connsiteX10" fmla="*/ 71120 w 1971040"/>
              <a:gd name="connsiteY10" fmla="*/ 631509 h 1810069"/>
              <a:gd name="connsiteX11" fmla="*/ 91440 w 1971040"/>
              <a:gd name="connsiteY11" fmla="*/ 733109 h 1810069"/>
              <a:gd name="connsiteX12" fmla="*/ 111760 w 1971040"/>
              <a:gd name="connsiteY12" fmla="*/ 763589 h 1810069"/>
              <a:gd name="connsiteX13" fmla="*/ 121920 w 1971040"/>
              <a:gd name="connsiteY13" fmla="*/ 794069 h 1810069"/>
              <a:gd name="connsiteX14" fmla="*/ 142240 w 1971040"/>
              <a:gd name="connsiteY14" fmla="*/ 865189 h 1810069"/>
              <a:gd name="connsiteX15" fmla="*/ 172720 w 1971040"/>
              <a:gd name="connsiteY15" fmla="*/ 1190309 h 1810069"/>
              <a:gd name="connsiteX16" fmla="*/ 203200 w 1971040"/>
              <a:gd name="connsiteY16" fmla="*/ 1352869 h 1810069"/>
              <a:gd name="connsiteX17" fmla="*/ 213360 w 1971040"/>
              <a:gd name="connsiteY17" fmla="*/ 1383349 h 1810069"/>
              <a:gd name="connsiteX18" fmla="*/ 335280 w 1971040"/>
              <a:gd name="connsiteY18" fmla="*/ 1495109 h 1810069"/>
              <a:gd name="connsiteX19" fmla="*/ 375920 w 1971040"/>
              <a:gd name="connsiteY19" fmla="*/ 1545909 h 1810069"/>
              <a:gd name="connsiteX20" fmla="*/ 497840 w 1971040"/>
              <a:gd name="connsiteY20" fmla="*/ 1586549 h 1810069"/>
              <a:gd name="connsiteX21" fmla="*/ 670560 w 1971040"/>
              <a:gd name="connsiteY21" fmla="*/ 1627189 h 1810069"/>
              <a:gd name="connsiteX22" fmla="*/ 731520 w 1971040"/>
              <a:gd name="connsiteY22" fmla="*/ 1647509 h 1810069"/>
              <a:gd name="connsiteX23" fmla="*/ 772160 w 1971040"/>
              <a:gd name="connsiteY23" fmla="*/ 1657669 h 1810069"/>
              <a:gd name="connsiteX24" fmla="*/ 833120 w 1971040"/>
              <a:gd name="connsiteY24" fmla="*/ 1677989 h 1810069"/>
              <a:gd name="connsiteX25" fmla="*/ 883920 w 1971040"/>
              <a:gd name="connsiteY25" fmla="*/ 1688149 h 1810069"/>
              <a:gd name="connsiteX26" fmla="*/ 995680 w 1971040"/>
              <a:gd name="connsiteY26" fmla="*/ 1718629 h 1810069"/>
              <a:gd name="connsiteX27" fmla="*/ 1117600 w 1971040"/>
              <a:gd name="connsiteY27" fmla="*/ 1779589 h 1810069"/>
              <a:gd name="connsiteX28" fmla="*/ 1178560 w 1971040"/>
              <a:gd name="connsiteY28" fmla="*/ 1789749 h 1810069"/>
              <a:gd name="connsiteX29" fmla="*/ 1280160 w 1971040"/>
              <a:gd name="connsiteY29" fmla="*/ 1810069 h 1810069"/>
              <a:gd name="connsiteX30" fmla="*/ 1737360 w 1971040"/>
              <a:gd name="connsiteY30" fmla="*/ 1799909 h 1810069"/>
              <a:gd name="connsiteX31" fmla="*/ 1767840 w 1971040"/>
              <a:gd name="connsiteY31" fmla="*/ 1789749 h 1810069"/>
              <a:gd name="connsiteX32" fmla="*/ 1808480 w 1971040"/>
              <a:gd name="connsiteY32" fmla="*/ 1769429 h 1810069"/>
              <a:gd name="connsiteX33" fmla="*/ 1869440 w 1971040"/>
              <a:gd name="connsiteY33" fmla="*/ 1698309 h 1810069"/>
              <a:gd name="connsiteX34" fmla="*/ 1879600 w 1971040"/>
              <a:gd name="connsiteY34" fmla="*/ 1657669 h 1810069"/>
              <a:gd name="connsiteX35" fmla="*/ 1930400 w 1971040"/>
              <a:gd name="connsiteY35" fmla="*/ 1535749 h 1810069"/>
              <a:gd name="connsiteX36" fmla="*/ 1950720 w 1971040"/>
              <a:gd name="connsiteY36" fmla="*/ 1423989 h 1810069"/>
              <a:gd name="connsiteX37" fmla="*/ 1971040 w 1971040"/>
              <a:gd name="connsiteY37" fmla="*/ 1363029 h 1810069"/>
              <a:gd name="connsiteX38" fmla="*/ 1950720 w 1971040"/>
              <a:gd name="connsiteY38" fmla="*/ 1200469 h 1810069"/>
              <a:gd name="connsiteX39" fmla="*/ 1879600 w 1971040"/>
              <a:gd name="connsiteY39" fmla="*/ 1068389 h 1810069"/>
              <a:gd name="connsiteX40" fmla="*/ 1828800 w 1971040"/>
              <a:gd name="connsiteY40" fmla="*/ 1007429 h 1810069"/>
              <a:gd name="connsiteX41" fmla="*/ 1788160 w 1971040"/>
              <a:gd name="connsiteY41" fmla="*/ 885509 h 1810069"/>
              <a:gd name="connsiteX42" fmla="*/ 1778000 w 1971040"/>
              <a:gd name="connsiteY42" fmla="*/ 824549 h 1810069"/>
              <a:gd name="connsiteX43" fmla="*/ 1727200 w 1971040"/>
              <a:gd name="connsiteY43" fmla="*/ 763589 h 1810069"/>
              <a:gd name="connsiteX44" fmla="*/ 1656080 w 1971040"/>
              <a:gd name="connsiteY44" fmla="*/ 590869 h 1810069"/>
              <a:gd name="connsiteX45" fmla="*/ 1625600 w 1971040"/>
              <a:gd name="connsiteY45" fmla="*/ 550229 h 1810069"/>
              <a:gd name="connsiteX46" fmla="*/ 1564640 w 1971040"/>
              <a:gd name="connsiteY46" fmla="*/ 428309 h 1810069"/>
              <a:gd name="connsiteX47" fmla="*/ 1534160 w 1971040"/>
              <a:gd name="connsiteY47" fmla="*/ 357189 h 1810069"/>
              <a:gd name="connsiteX48" fmla="*/ 1493520 w 1971040"/>
              <a:gd name="connsiteY48" fmla="*/ 296229 h 1810069"/>
              <a:gd name="connsiteX49" fmla="*/ 1452880 w 1971040"/>
              <a:gd name="connsiteY49" fmla="*/ 235269 h 1810069"/>
              <a:gd name="connsiteX50" fmla="*/ 1422400 w 1971040"/>
              <a:gd name="connsiteY50" fmla="*/ 164149 h 1810069"/>
              <a:gd name="connsiteX51" fmla="*/ 1402080 w 1971040"/>
              <a:gd name="connsiteY51" fmla="*/ 133669 h 1810069"/>
              <a:gd name="connsiteX52" fmla="*/ 1391920 w 1971040"/>
              <a:gd name="connsiteY52" fmla="*/ 103189 h 1810069"/>
              <a:gd name="connsiteX53" fmla="*/ 1371600 w 1971040"/>
              <a:gd name="connsiteY53" fmla="*/ 72709 h 1810069"/>
              <a:gd name="connsiteX54" fmla="*/ 1391920 w 1971040"/>
              <a:gd name="connsiteY54" fmla="*/ 21909 h 18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71040" h="1810069">
                <a:moveTo>
                  <a:pt x="1391920" y="21909"/>
                </a:moveTo>
                <a:cubicBezTo>
                  <a:pt x="1364827" y="10056"/>
                  <a:pt x="1270372" y="2209"/>
                  <a:pt x="1209040" y="1589"/>
                </a:cubicBezTo>
                <a:cubicBezTo>
                  <a:pt x="685554" y="-3699"/>
                  <a:pt x="552896" y="4496"/>
                  <a:pt x="152400" y="21909"/>
                </a:cubicBezTo>
                <a:cubicBezTo>
                  <a:pt x="135467" y="35456"/>
                  <a:pt x="116934" y="47215"/>
                  <a:pt x="101600" y="62549"/>
                </a:cubicBezTo>
                <a:cubicBezTo>
                  <a:pt x="92966" y="71183"/>
                  <a:pt x="89097" y="83648"/>
                  <a:pt x="81280" y="93029"/>
                </a:cubicBezTo>
                <a:cubicBezTo>
                  <a:pt x="72082" y="104067"/>
                  <a:pt x="60960" y="113349"/>
                  <a:pt x="50800" y="123509"/>
                </a:cubicBezTo>
                <a:cubicBezTo>
                  <a:pt x="46229" y="134938"/>
                  <a:pt x="24664" y="185966"/>
                  <a:pt x="20320" y="204789"/>
                </a:cubicBezTo>
                <a:cubicBezTo>
                  <a:pt x="12554" y="238442"/>
                  <a:pt x="6773" y="272522"/>
                  <a:pt x="0" y="306389"/>
                </a:cubicBezTo>
                <a:cubicBezTo>
                  <a:pt x="21478" y="531905"/>
                  <a:pt x="-19309" y="460306"/>
                  <a:pt x="40640" y="550229"/>
                </a:cubicBezTo>
                <a:cubicBezTo>
                  <a:pt x="44027" y="567162"/>
                  <a:pt x="44737" y="584860"/>
                  <a:pt x="50800" y="601029"/>
                </a:cubicBezTo>
                <a:cubicBezTo>
                  <a:pt x="55087" y="612462"/>
                  <a:pt x="67529" y="619838"/>
                  <a:pt x="71120" y="631509"/>
                </a:cubicBezTo>
                <a:cubicBezTo>
                  <a:pt x="81277" y="664519"/>
                  <a:pt x="72282" y="704372"/>
                  <a:pt x="91440" y="733109"/>
                </a:cubicBezTo>
                <a:cubicBezTo>
                  <a:pt x="98213" y="743269"/>
                  <a:pt x="106299" y="752667"/>
                  <a:pt x="111760" y="763589"/>
                </a:cubicBezTo>
                <a:cubicBezTo>
                  <a:pt x="116549" y="773168"/>
                  <a:pt x="118843" y="783811"/>
                  <a:pt x="121920" y="794069"/>
                </a:cubicBezTo>
                <a:cubicBezTo>
                  <a:pt x="129005" y="817684"/>
                  <a:pt x="135467" y="841482"/>
                  <a:pt x="142240" y="865189"/>
                </a:cubicBezTo>
                <a:cubicBezTo>
                  <a:pt x="162885" y="1195504"/>
                  <a:pt x="138546" y="859964"/>
                  <a:pt x="172720" y="1190309"/>
                </a:cubicBezTo>
                <a:cubicBezTo>
                  <a:pt x="199210" y="1446378"/>
                  <a:pt x="154129" y="1254728"/>
                  <a:pt x="203200" y="1352869"/>
                </a:cubicBezTo>
                <a:cubicBezTo>
                  <a:pt x="207989" y="1362448"/>
                  <a:pt x="208047" y="1374050"/>
                  <a:pt x="213360" y="1383349"/>
                </a:cubicBezTo>
                <a:cubicBezTo>
                  <a:pt x="265709" y="1474959"/>
                  <a:pt x="233437" y="1367806"/>
                  <a:pt x="335280" y="1495109"/>
                </a:cubicBezTo>
                <a:cubicBezTo>
                  <a:pt x="348827" y="1512042"/>
                  <a:pt x="357020" y="1535278"/>
                  <a:pt x="375920" y="1545909"/>
                </a:cubicBezTo>
                <a:cubicBezTo>
                  <a:pt x="413257" y="1566911"/>
                  <a:pt x="497840" y="1586549"/>
                  <a:pt x="497840" y="1586549"/>
                </a:cubicBezTo>
                <a:cubicBezTo>
                  <a:pt x="581617" y="1649382"/>
                  <a:pt x="501225" y="1600452"/>
                  <a:pt x="670560" y="1627189"/>
                </a:cubicBezTo>
                <a:cubicBezTo>
                  <a:pt x="691717" y="1630530"/>
                  <a:pt x="711004" y="1641354"/>
                  <a:pt x="731520" y="1647509"/>
                </a:cubicBezTo>
                <a:cubicBezTo>
                  <a:pt x="744895" y="1651521"/>
                  <a:pt x="758785" y="1653657"/>
                  <a:pt x="772160" y="1657669"/>
                </a:cubicBezTo>
                <a:cubicBezTo>
                  <a:pt x="792676" y="1663824"/>
                  <a:pt x="812456" y="1672353"/>
                  <a:pt x="833120" y="1677989"/>
                </a:cubicBezTo>
                <a:cubicBezTo>
                  <a:pt x="849780" y="1682533"/>
                  <a:pt x="867380" y="1683187"/>
                  <a:pt x="883920" y="1688149"/>
                </a:cubicBezTo>
                <a:cubicBezTo>
                  <a:pt x="1006292" y="1724861"/>
                  <a:pt x="857491" y="1695598"/>
                  <a:pt x="995680" y="1718629"/>
                </a:cubicBezTo>
                <a:cubicBezTo>
                  <a:pt x="1040332" y="1745420"/>
                  <a:pt x="1065246" y="1763480"/>
                  <a:pt x="1117600" y="1779589"/>
                </a:cubicBezTo>
                <a:cubicBezTo>
                  <a:pt x="1137289" y="1785647"/>
                  <a:pt x="1158313" y="1785953"/>
                  <a:pt x="1178560" y="1789749"/>
                </a:cubicBezTo>
                <a:cubicBezTo>
                  <a:pt x="1212506" y="1796114"/>
                  <a:pt x="1246293" y="1803296"/>
                  <a:pt x="1280160" y="1810069"/>
                </a:cubicBezTo>
                <a:lnTo>
                  <a:pt x="1737360" y="1799909"/>
                </a:lnTo>
                <a:cubicBezTo>
                  <a:pt x="1748060" y="1799463"/>
                  <a:pt x="1757996" y="1793968"/>
                  <a:pt x="1767840" y="1789749"/>
                </a:cubicBezTo>
                <a:cubicBezTo>
                  <a:pt x="1781761" y="1783783"/>
                  <a:pt x="1794933" y="1776202"/>
                  <a:pt x="1808480" y="1769429"/>
                </a:cubicBezTo>
                <a:cubicBezTo>
                  <a:pt x="1832307" y="1674121"/>
                  <a:pt x="1794112" y="1786192"/>
                  <a:pt x="1869440" y="1698309"/>
                </a:cubicBezTo>
                <a:cubicBezTo>
                  <a:pt x="1878527" y="1687707"/>
                  <a:pt x="1874414" y="1670634"/>
                  <a:pt x="1879600" y="1657669"/>
                </a:cubicBezTo>
                <a:cubicBezTo>
                  <a:pt x="1913564" y="1572760"/>
                  <a:pt x="1908643" y="1622779"/>
                  <a:pt x="1930400" y="1535749"/>
                </a:cubicBezTo>
                <a:cubicBezTo>
                  <a:pt x="1953634" y="1442812"/>
                  <a:pt x="1927940" y="1507515"/>
                  <a:pt x="1950720" y="1423989"/>
                </a:cubicBezTo>
                <a:cubicBezTo>
                  <a:pt x="1956356" y="1403325"/>
                  <a:pt x="1964267" y="1383349"/>
                  <a:pt x="1971040" y="1363029"/>
                </a:cubicBezTo>
                <a:cubicBezTo>
                  <a:pt x="1969480" y="1344311"/>
                  <a:pt x="1967429" y="1240571"/>
                  <a:pt x="1950720" y="1200469"/>
                </a:cubicBezTo>
                <a:cubicBezTo>
                  <a:pt x="1940661" y="1176328"/>
                  <a:pt x="1899971" y="1096399"/>
                  <a:pt x="1879600" y="1068389"/>
                </a:cubicBezTo>
                <a:cubicBezTo>
                  <a:pt x="1864042" y="1046997"/>
                  <a:pt x="1845733" y="1027749"/>
                  <a:pt x="1828800" y="1007429"/>
                </a:cubicBezTo>
                <a:cubicBezTo>
                  <a:pt x="1802908" y="852076"/>
                  <a:pt x="1841084" y="1044280"/>
                  <a:pt x="1788160" y="885509"/>
                </a:cubicBezTo>
                <a:cubicBezTo>
                  <a:pt x="1781646" y="865966"/>
                  <a:pt x="1787213" y="842974"/>
                  <a:pt x="1778000" y="824549"/>
                </a:cubicBezTo>
                <a:cubicBezTo>
                  <a:pt x="1766171" y="800891"/>
                  <a:pt x="1744133" y="783909"/>
                  <a:pt x="1727200" y="763589"/>
                </a:cubicBezTo>
                <a:cubicBezTo>
                  <a:pt x="1712875" y="691965"/>
                  <a:pt x="1712275" y="665796"/>
                  <a:pt x="1656080" y="590869"/>
                </a:cubicBezTo>
                <a:cubicBezTo>
                  <a:pt x="1645920" y="577322"/>
                  <a:pt x="1633902" y="564988"/>
                  <a:pt x="1625600" y="550229"/>
                </a:cubicBezTo>
                <a:cubicBezTo>
                  <a:pt x="1603324" y="510627"/>
                  <a:pt x="1582538" y="470072"/>
                  <a:pt x="1564640" y="428309"/>
                </a:cubicBezTo>
                <a:cubicBezTo>
                  <a:pt x="1554480" y="404602"/>
                  <a:pt x="1546388" y="379898"/>
                  <a:pt x="1534160" y="357189"/>
                </a:cubicBezTo>
                <a:cubicBezTo>
                  <a:pt x="1522582" y="335686"/>
                  <a:pt x="1507067" y="316549"/>
                  <a:pt x="1493520" y="296229"/>
                </a:cubicBezTo>
                <a:cubicBezTo>
                  <a:pt x="1471229" y="207064"/>
                  <a:pt x="1502997" y="295410"/>
                  <a:pt x="1452880" y="235269"/>
                </a:cubicBezTo>
                <a:cubicBezTo>
                  <a:pt x="1426453" y="203556"/>
                  <a:pt x="1438281" y="195911"/>
                  <a:pt x="1422400" y="164149"/>
                </a:cubicBezTo>
                <a:cubicBezTo>
                  <a:pt x="1416939" y="153227"/>
                  <a:pt x="1407541" y="144591"/>
                  <a:pt x="1402080" y="133669"/>
                </a:cubicBezTo>
                <a:cubicBezTo>
                  <a:pt x="1397291" y="124090"/>
                  <a:pt x="1396709" y="112768"/>
                  <a:pt x="1391920" y="103189"/>
                </a:cubicBezTo>
                <a:cubicBezTo>
                  <a:pt x="1386459" y="92267"/>
                  <a:pt x="1377061" y="83631"/>
                  <a:pt x="1371600" y="72709"/>
                </a:cubicBezTo>
                <a:cubicBezTo>
                  <a:pt x="1366811" y="63130"/>
                  <a:pt x="1419013" y="33762"/>
                  <a:pt x="1391920" y="21909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EEDBBA-612F-4376-85C6-06B6A34F7C11}"/>
              </a:ext>
            </a:extLst>
          </p:cNvPr>
          <p:cNvSpPr/>
          <p:nvPr/>
        </p:nvSpPr>
        <p:spPr>
          <a:xfrm>
            <a:off x="5410200" y="1676400"/>
            <a:ext cx="152400" cy="152400"/>
          </a:xfrm>
          <a:prstGeom prst="ellipse">
            <a:avLst/>
          </a:prstGeom>
          <a:solidFill>
            <a:srgbClr val="B7FBA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739356-DBFD-49A1-9577-4DEDD1F21B03}"/>
              </a:ext>
            </a:extLst>
          </p:cNvPr>
          <p:cNvSpPr/>
          <p:nvPr/>
        </p:nvSpPr>
        <p:spPr>
          <a:xfrm>
            <a:off x="5562600" y="2667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FDC1AD-9C35-4CF7-8876-02B15C850C84}"/>
              </a:ext>
            </a:extLst>
          </p:cNvPr>
          <p:cNvSpPr/>
          <p:nvPr/>
        </p:nvSpPr>
        <p:spPr>
          <a:xfrm>
            <a:off x="6002501" y="1735836"/>
            <a:ext cx="92964" cy="9296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68655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Enrolling Providers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6324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Chambers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Chambers County Health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Dept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-Valley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QOL Health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Chambers Quality Health Care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Lee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Lee County Health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Mercy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Ministry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Premier OBGYN, LLC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Surgical Clinic, PC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Macon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Macon County Health Department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QOL Health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Tuskegee Quality HC Center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Russell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QOL Health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Svcs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Inc - Susie E. Allen Health Center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Russell County Health Department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Tallapoosa County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Russell Med Center - Health Partners of New Site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Tallapoosa County Health Department, Alex 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Tallapoosa County Health Department, Dadeville</a:t>
            </a:r>
          </a:p>
        </p:txBody>
      </p:sp>
    </p:spTree>
    <p:extLst>
      <p:ext uri="{BB962C8B-B14F-4D97-AF65-F5344CB8AC3E}">
        <p14:creationId xmlns:p14="http://schemas.microsoft.com/office/powerpoint/2010/main" val="1253015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F4456B-D591-4E4D-869F-5B1294885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45" y="1671637"/>
            <a:ext cx="5848350" cy="473392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0BE8284-964E-4357-9708-3CA13C53D6C5}"/>
              </a:ext>
            </a:extLst>
          </p:cNvPr>
          <p:cNvSpPr/>
          <p:nvPr/>
        </p:nvSpPr>
        <p:spPr>
          <a:xfrm>
            <a:off x="4486800" y="1618931"/>
            <a:ext cx="1971040" cy="1810069"/>
          </a:xfrm>
          <a:custGeom>
            <a:avLst/>
            <a:gdLst>
              <a:gd name="connsiteX0" fmla="*/ 1391920 w 1971040"/>
              <a:gd name="connsiteY0" fmla="*/ 21909 h 1810069"/>
              <a:gd name="connsiteX1" fmla="*/ 1209040 w 1971040"/>
              <a:gd name="connsiteY1" fmla="*/ 1589 h 1810069"/>
              <a:gd name="connsiteX2" fmla="*/ 152400 w 1971040"/>
              <a:gd name="connsiteY2" fmla="*/ 21909 h 1810069"/>
              <a:gd name="connsiteX3" fmla="*/ 101600 w 1971040"/>
              <a:gd name="connsiteY3" fmla="*/ 62549 h 1810069"/>
              <a:gd name="connsiteX4" fmla="*/ 81280 w 1971040"/>
              <a:gd name="connsiteY4" fmla="*/ 93029 h 1810069"/>
              <a:gd name="connsiteX5" fmla="*/ 50800 w 1971040"/>
              <a:gd name="connsiteY5" fmla="*/ 123509 h 1810069"/>
              <a:gd name="connsiteX6" fmla="*/ 20320 w 1971040"/>
              <a:gd name="connsiteY6" fmla="*/ 204789 h 1810069"/>
              <a:gd name="connsiteX7" fmla="*/ 0 w 1971040"/>
              <a:gd name="connsiteY7" fmla="*/ 306389 h 1810069"/>
              <a:gd name="connsiteX8" fmla="*/ 40640 w 1971040"/>
              <a:gd name="connsiteY8" fmla="*/ 550229 h 1810069"/>
              <a:gd name="connsiteX9" fmla="*/ 50800 w 1971040"/>
              <a:gd name="connsiteY9" fmla="*/ 601029 h 1810069"/>
              <a:gd name="connsiteX10" fmla="*/ 71120 w 1971040"/>
              <a:gd name="connsiteY10" fmla="*/ 631509 h 1810069"/>
              <a:gd name="connsiteX11" fmla="*/ 91440 w 1971040"/>
              <a:gd name="connsiteY11" fmla="*/ 733109 h 1810069"/>
              <a:gd name="connsiteX12" fmla="*/ 111760 w 1971040"/>
              <a:gd name="connsiteY12" fmla="*/ 763589 h 1810069"/>
              <a:gd name="connsiteX13" fmla="*/ 121920 w 1971040"/>
              <a:gd name="connsiteY13" fmla="*/ 794069 h 1810069"/>
              <a:gd name="connsiteX14" fmla="*/ 142240 w 1971040"/>
              <a:gd name="connsiteY14" fmla="*/ 865189 h 1810069"/>
              <a:gd name="connsiteX15" fmla="*/ 172720 w 1971040"/>
              <a:gd name="connsiteY15" fmla="*/ 1190309 h 1810069"/>
              <a:gd name="connsiteX16" fmla="*/ 203200 w 1971040"/>
              <a:gd name="connsiteY16" fmla="*/ 1352869 h 1810069"/>
              <a:gd name="connsiteX17" fmla="*/ 213360 w 1971040"/>
              <a:gd name="connsiteY17" fmla="*/ 1383349 h 1810069"/>
              <a:gd name="connsiteX18" fmla="*/ 335280 w 1971040"/>
              <a:gd name="connsiteY18" fmla="*/ 1495109 h 1810069"/>
              <a:gd name="connsiteX19" fmla="*/ 375920 w 1971040"/>
              <a:gd name="connsiteY19" fmla="*/ 1545909 h 1810069"/>
              <a:gd name="connsiteX20" fmla="*/ 497840 w 1971040"/>
              <a:gd name="connsiteY20" fmla="*/ 1586549 h 1810069"/>
              <a:gd name="connsiteX21" fmla="*/ 670560 w 1971040"/>
              <a:gd name="connsiteY21" fmla="*/ 1627189 h 1810069"/>
              <a:gd name="connsiteX22" fmla="*/ 731520 w 1971040"/>
              <a:gd name="connsiteY22" fmla="*/ 1647509 h 1810069"/>
              <a:gd name="connsiteX23" fmla="*/ 772160 w 1971040"/>
              <a:gd name="connsiteY23" fmla="*/ 1657669 h 1810069"/>
              <a:gd name="connsiteX24" fmla="*/ 833120 w 1971040"/>
              <a:gd name="connsiteY24" fmla="*/ 1677989 h 1810069"/>
              <a:gd name="connsiteX25" fmla="*/ 883920 w 1971040"/>
              <a:gd name="connsiteY25" fmla="*/ 1688149 h 1810069"/>
              <a:gd name="connsiteX26" fmla="*/ 995680 w 1971040"/>
              <a:gd name="connsiteY26" fmla="*/ 1718629 h 1810069"/>
              <a:gd name="connsiteX27" fmla="*/ 1117600 w 1971040"/>
              <a:gd name="connsiteY27" fmla="*/ 1779589 h 1810069"/>
              <a:gd name="connsiteX28" fmla="*/ 1178560 w 1971040"/>
              <a:gd name="connsiteY28" fmla="*/ 1789749 h 1810069"/>
              <a:gd name="connsiteX29" fmla="*/ 1280160 w 1971040"/>
              <a:gd name="connsiteY29" fmla="*/ 1810069 h 1810069"/>
              <a:gd name="connsiteX30" fmla="*/ 1737360 w 1971040"/>
              <a:gd name="connsiteY30" fmla="*/ 1799909 h 1810069"/>
              <a:gd name="connsiteX31" fmla="*/ 1767840 w 1971040"/>
              <a:gd name="connsiteY31" fmla="*/ 1789749 h 1810069"/>
              <a:gd name="connsiteX32" fmla="*/ 1808480 w 1971040"/>
              <a:gd name="connsiteY32" fmla="*/ 1769429 h 1810069"/>
              <a:gd name="connsiteX33" fmla="*/ 1869440 w 1971040"/>
              <a:gd name="connsiteY33" fmla="*/ 1698309 h 1810069"/>
              <a:gd name="connsiteX34" fmla="*/ 1879600 w 1971040"/>
              <a:gd name="connsiteY34" fmla="*/ 1657669 h 1810069"/>
              <a:gd name="connsiteX35" fmla="*/ 1930400 w 1971040"/>
              <a:gd name="connsiteY35" fmla="*/ 1535749 h 1810069"/>
              <a:gd name="connsiteX36" fmla="*/ 1950720 w 1971040"/>
              <a:gd name="connsiteY36" fmla="*/ 1423989 h 1810069"/>
              <a:gd name="connsiteX37" fmla="*/ 1971040 w 1971040"/>
              <a:gd name="connsiteY37" fmla="*/ 1363029 h 1810069"/>
              <a:gd name="connsiteX38" fmla="*/ 1950720 w 1971040"/>
              <a:gd name="connsiteY38" fmla="*/ 1200469 h 1810069"/>
              <a:gd name="connsiteX39" fmla="*/ 1879600 w 1971040"/>
              <a:gd name="connsiteY39" fmla="*/ 1068389 h 1810069"/>
              <a:gd name="connsiteX40" fmla="*/ 1828800 w 1971040"/>
              <a:gd name="connsiteY40" fmla="*/ 1007429 h 1810069"/>
              <a:gd name="connsiteX41" fmla="*/ 1788160 w 1971040"/>
              <a:gd name="connsiteY41" fmla="*/ 885509 h 1810069"/>
              <a:gd name="connsiteX42" fmla="*/ 1778000 w 1971040"/>
              <a:gd name="connsiteY42" fmla="*/ 824549 h 1810069"/>
              <a:gd name="connsiteX43" fmla="*/ 1727200 w 1971040"/>
              <a:gd name="connsiteY43" fmla="*/ 763589 h 1810069"/>
              <a:gd name="connsiteX44" fmla="*/ 1656080 w 1971040"/>
              <a:gd name="connsiteY44" fmla="*/ 590869 h 1810069"/>
              <a:gd name="connsiteX45" fmla="*/ 1625600 w 1971040"/>
              <a:gd name="connsiteY45" fmla="*/ 550229 h 1810069"/>
              <a:gd name="connsiteX46" fmla="*/ 1564640 w 1971040"/>
              <a:gd name="connsiteY46" fmla="*/ 428309 h 1810069"/>
              <a:gd name="connsiteX47" fmla="*/ 1534160 w 1971040"/>
              <a:gd name="connsiteY47" fmla="*/ 357189 h 1810069"/>
              <a:gd name="connsiteX48" fmla="*/ 1493520 w 1971040"/>
              <a:gd name="connsiteY48" fmla="*/ 296229 h 1810069"/>
              <a:gd name="connsiteX49" fmla="*/ 1452880 w 1971040"/>
              <a:gd name="connsiteY49" fmla="*/ 235269 h 1810069"/>
              <a:gd name="connsiteX50" fmla="*/ 1422400 w 1971040"/>
              <a:gd name="connsiteY50" fmla="*/ 164149 h 1810069"/>
              <a:gd name="connsiteX51" fmla="*/ 1402080 w 1971040"/>
              <a:gd name="connsiteY51" fmla="*/ 133669 h 1810069"/>
              <a:gd name="connsiteX52" fmla="*/ 1391920 w 1971040"/>
              <a:gd name="connsiteY52" fmla="*/ 103189 h 1810069"/>
              <a:gd name="connsiteX53" fmla="*/ 1371600 w 1971040"/>
              <a:gd name="connsiteY53" fmla="*/ 72709 h 1810069"/>
              <a:gd name="connsiteX54" fmla="*/ 1391920 w 1971040"/>
              <a:gd name="connsiteY54" fmla="*/ 21909 h 18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71040" h="1810069">
                <a:moveTo>
                  <a:pt x="1391920" y="21909"/>
                </a:moveTo>
                <a:cubicBezTo>
                  <a:pt x="1364827" y="10056"/>
                  <a:pt x="1270372" y="2209"/>
                  <a:pt x="1209040" y="1589"/>
                </a:cubicBezTo>
                <a:cubicBezTo>
                  <a:pt x="685554" y="-3699"/>
                  <a:pt x="552896" y="4496"/>
                  <a:pt x="152400" y="21909"/>
                </a:cubicBezTo>
                <a:cubicBezTo>
                  <a:pt x="135467" y="35456"/>
                  <a:pt x="116934" y="47215"/>
                  <a:pt x="101600" y="62549"/>
                </a:cubicBezTo>
                <a:cubicBezTo>
                  <a:pt x="92966" y="71183"/>
                  <a:pt x="89097" y="83648"/>
                  <a:pt x="81280" y="93029"/>
                </a:cubicBezTo>
                <a:cubicBezTo>
                  <a:pt x="72082" y="104067"/>
                  <a:pt x="60960" y="113349"/>
                  <a:pt x="50800" y="123509"/>
                </a:cubicBezTo>
                <a:cubicBezTo>
                  <a:pt x="46229" y="134938"/>
                  <a:pt x="24664" y="185966"/>
                  <a:pt x="20320" y="204789"/>
                </a:cubicBezTo>
                <a:cubicBezTo>
                  <a:pt x="12554" y="238442"/>
                  <a:pt x="6773" y="272522"/>
                  <a:pt x="0" y="306389"/>
                </a:cubicBezTo>
                <a:cubicBezTo>
                  <a:pt x="21478" y="531905"/>
                  <a:pt x="-19309" y="460306"/>
                  <a:pt x="40640" y="550229"/>
                </a:cubicBezTo>
                <a:cubicBezTo>
                  <a:pt x="44027" y="567162"/>
                  <a:pt x="44737" y="584860"/>
                  <a:pt x="50800" y="601029"/>
                </a:cubicBezTo>
                <a:cubicBezTo>
                  <a:pt x="55087" y="612462"/>
                  <a:pt x="67529" y="619838"/>
                  <a:pt x="71120" y="631509"/>
                </a:cubicBezTo>
                <a:cubicBezTo>
                  <a:pt x="81277" y="664519"/>
                  <a:pt x="72282" y="704372"/>
                  <a:pt x="91440" y="733109"/>
                </a:cubicBezTo>
                <a:cubicBezTo>
                  <a:pt x="98213" y="743269"/>
                  <a:pt x="106299" y="752667"/>
                  <a:pt x="111760" y="763589"/>
                </a:cubicBezTo>
                <a:cubicBezTo>
                  <a:pt x="116549" y="773168"/>
                  <a:pt x="118843" y="783811"/>
                  <a:pt x="121920" y="794069"/>
                </a:cubicBezTo>
                <a:cubicBezTo>
                  <a:pt x="129005" y="817684"/>
                  <a:pt x="135467" y="841482"/>
                  <a:pt x="142240" y="865189"/>
                </a:cubicBezTo>
                <a:cubicBezTo>
                  <a:pt x="162885" y="1195504"/>
                  <a:pt x="138546" y="859964"/>
                  <a:pt x="172720" y="1190309"/>
                </a:cubicBezTo>
                <a:cubicBezTo>
                  <a:pt x="199210" y="1446378"/>
                  <a:pt x="154129" y="1254728"/>
                  <a:pt x="203200" y="1352869"/>
                </a:cubicBezTo>
                <a:cubicBezTo>
                  <a:pt x="207989" y="1362448"/>
                  <a:pt x="208047" y="1374050"/>
                  <a:pt x="213360" y="1383349"/>
                </a:cubicBezTo>
                <a:cubicBezTo>
                  <a:pt x="265709" y="1474959"/>
                  <a:pt x="233437" y="1367806"/>
                  <a:pt x="335280" y="1495109"/>
                </a:cubicBezTo>
                <a:cubicBezTo>
                  <a:pt x="348827" y="1512042"/>
                  <a:pt x="357020" y="1535278"/>
                  <a:pt x="375920" y="1545909"/>
                </a:cubicBezTo>
                <a:cubicBezTo>
                  <a:pt x="413257" y="1566911"/>
                  <a:pt x="497840" y="1586549"/>
                  <a:pt x="497840" y="1586549"/>
                </a:cubicBezTo>
                <a:cubicBezTo>
                  <a:pt x="581617" y="1649382"/>
                  <a:pt x="501225" y="1600452"/>
                  <a:pt x="670560" y="1627189"/>
                </a:cubicBezTo>
                <a:cubicBezTo>
                  <a:pt x="691717" y="1630530"/>
                  <a:pt x="711004" y="1641354"/>
                  <a:pt x="731520" y="1647509"/>
                </a:cubicBezTo>
                <a:cubicBezTo>
                  <a:pt x="744895" y="1651521"/>
                  <a:pt x="758785" y="1653657"/>
                  <a:pt x="772160" y="1657669"/>
                </a:cubicBezTo>
                <a:cubicBezTo>
                  <a:pt x="792676" y="1663824"/>
                  <a:pt x="812456" y="1672353"/>
                  <a:pt x="833120" y="1677989"/>
                </a:cubicBezTo>
                <a:cubicBezTo>
                  <a:pt x="849780" y="1682533"/>
                  <a:pt x="867380" y="1683187"/>
                  <a:pt x="883920" y="1688149"/>
                </a:cubicBezTo>
                <a:cubicBezTo>
                  <a:pt x="1006292" y="1724861"/>
                  <a:pt x="857491" y="1695598"/>
                  <a:pt x="995680" y="1718629"/>
                </a:cubicBezTo>
                <a:cubicBezTo>
                  <a:pt x="1040332" y="1745420"/>
                  <a:pt x="1065246" y="1763480"/>
                  <a:pt x="1117600" y="1779589"/>
                </a:cubicBezTo>
                <a:cubicBezTo>
                  <a:pt x="1137289" y="1785647"/>
                  <a:pt x="1158313" y="1785953"/>
                  <a:pt x="1178560" y="1789749"/>
                </a:cubicBezTo>
                <a:cubicBezTo>
                  <a:pt x="1212506" y="1796114"/>
                  <a:pt x="1246293" y="1803296"/>
                  <a:pt x="1280160" y="1810069"/>
                </a:cubicBezTo>
                <a:lnTo>
                  <a:pt x="1737360" y="1799909"/>
                </a:lnTo>
                <a:cubicBezTo>
                  <a:pt x="1748060" y="1799463"/>
                  <a:pt x="1757996" y="1793968"/>
                  <a:pt x="1767840" y="1789749"/>
                </a:cubicBezTo>
                <a:cubicBezTo>
                  <a:pt x="1781761" y="1783783"/>
                  <a:pt x="1794933" y="1776202"/>
                  <a:pt x="1808480" y="1769429"/>
                </a:cubicBezTo>
                <a:cubicBezTo>
                  <a:pt x="1832307" y="1674121"/>
                  <a:pt x="1794112" y="1786192"/>
                  <a:pt x="1869440" y="1698309"/>
                </a:cubicBezTo>
                <a:cubicBezTo>
                  <a:pt x="1878527" y="1687707"/>
                  <a:pt x="1874414" y="1670634"/>
                  <a:pt x="1879600" y="1657669"/>
                </a:cubicBezTo>
                <a:cubicBezTo>
                  <a:pt x="1913564" y="1572760"/>
                  <a:pt x="1908643" y="1622779"/>
                  <a:pt x="1930400" y="1535749"/>
                </a:cubicBezTo>
                <a:cubicBezTo>
                  <a:pt x="1953634" y="1442812"/>
                  <a:pt x="1927940" y="1507515"/>
                  <a:pt x="1950720" y="1423989"/>
                </a:cubicBezTo>
                <a:cubicBezTo>
                  <a:pt x="1956356" y="1403325"/>
                  <a:pt x="1964267" y="1383349"/>
                  <a:pt x="1971040" y="1363029"/>
                </a:cubicBezTo>
                <a:cubicBezTo>
                  <a:pt x="1969480" y="1344311"/>
                  <a:pt x="1967429" y="1240571"/>
                  <a:pt x="1950720" y="1200469"/>
                </a:cubicBezTo>
                <a:cubicBezTo>
                  <a:pt x="1940661" y="1176328"/>
                  <a:pt x="1899971" y="1096399"/>
                  <a:pt x="1879600" y="1068389"/>
                </a:cubicBezTo>
                <a:cubicBezTo>
                  <a:pt x="1864042" y="1046997"/>
                  <a:pt x="1845733" y="1027749"/>
                  <a:pt x="1828800" y="1007429"/>
                </a:cubicBezTo>
                <a:cubicBezTo>
                  <a:pt x="1802908" y="852076"/>
                  <a:pt x="1841084" y="1044280"/>
                  <a:pt x="1788160" y="885509"/>
                </a:cubicBezTo>
                <a:cubicBezTo>
                  <a:pt x="1781646" y="865966"/>
                  <a:pt x="1787213" y="842974"/>
                  <a:pt x="1778000" y="824549"/>
                </a:cubicBezTo>
                <a:cubicBezTo>
                  <a:pt x="1766171" y="800891"/>
                  <a:pt x="1744133" y="783909"/>
                  <a:pt x="1727200" y="763589"/>
                </a:cubicBezTo>
                <a:cubicBezTo>
                  <a:pt x="1712875" y="691965"/>
                  <a:pt x="1712275" y="665796"/>
                  <a:pt x="1656080" y="590869"/>
                </a:cubicBezTo>
                <a:cubicBezTo>
                  <a:pt x="1645920" y="577322"/>
                  <a:pt x="1633902" y="564988"/>
                  <a:pt x="1625600" y="550229"/>
                </a:cubicBezTo>
                <a:cubicBezTo>
                  <a:pt x="1603324" y="510627"/>
                  <a:pt x="1582538" y="470072"/>
                  <a:pt x="1564640" y="428309"/>
                </a:cubicBezTo>
                <a:cubicBezTo>
                  <a:pt x="1554480" y="404602"/>
                  <a:pt x="1546388" y="379898"/>
                  <a:pt x="1534160" y="357189"/>
                </a:cubicBezTo>
                <a:cubicBezTo>
                  <a:pt x="1522582" y="335686"/>
                  <a:pt x="1507067" y="316549"/>
                  <a:pt x="1493520" y="296229"/>
                </a:cubicBezTo>
                <a:cubicBezTo>
                  <a:pt x="1471229" y="207064"/>
                  <a:pt x="1502997" y="295410"/>
                  <a:pt x="1452880" y="235269"/>
                </a:cubicBezTo>
                <a:cubicBezTo>
                  <a:pt x="1426453" y="203556"/>
                  <a:pt x="1438281" y="195911"/>
                  <a:pt x="1422400" y="164149"/>
                </a:cubicBezTo>
                <a:cubicBezTo>
                  <a:pt x="1416939" y="153227"/>
                  <a:pt x="1407541" y="144591"/>
                  <a:pt x="1402080" y="133669"/>
                </a:cubicBezTo>
                <a:cubicBezTo>
                  <a:pt x="1397291" y="124090"/>
                  <a:pt x="1396709" y="112768"/>
                  <a:pt x="1391920" y="103189"/>
                </a:cubicBezTo>
                <a:cubicBezTo>
                  <a:pt x="1386459" y="92267"/>
                  <a:pt x="1377061" y="83631"/>
                  <a:pt x="1371600" y="72709"/>
                </a:cubicBezTo>
                <a:cubicBezTo>
                  <a:pt x="1366811" y="63130"/>
                  <a:pt x="1419013" y="33762"/>
                  <a:pt x="1391920" y="21909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F37013-AE64-4236-9774-37482D890B57}"/>
              </a:ext>
            </a:extLst>
          </p:cNvPr>
          <p:cNvSpPr/>
          <p:nvPr/>
        </p:nvSpPr>
        <p:spPr>
          <a:xfrm>
            <a:off x="4800600" y="1930400"/>
            <a:ext cx="161986" cy="152400"/>
          </a:xfrm>
          <a:prstGeom prst="ellipse">
            <a:avLst/>
          </a:prstGeom>
          <a:solidFill>
            <a:srgbClr val="D6A3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90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0BFB-BEF6-4D2A-8C5C-A270C63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+mn-lt"/>
              </a:rPr>
              <a:t>ABC Mammogram Providers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7DA87-019C-4A24-9C8C-57D09864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CD14-FA83-4DEB-B9B7-54415C2070B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599" y="1582341"/>
            <a:ext cx="6934201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Lee County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Alabama Imaging, PC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Bridgeway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Diagnostic Radiology, LLC - Auburn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Bridgeway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Diagnostic Radiology, LLC -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Phenix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City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East AL Medical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Ctr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- Auburn Diagnostic Center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East Alabama Medical Center - Lanier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East Alabama Health Care Authority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Tallapoosa County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Russell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1812849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6781800" cy="100647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ABC Diagnostic Providers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02D3822-1438-4693-87E9-0D814EFBD1A6}"/>
              </a:ext>
            </a:extLst>
          </p:cNvPr>
          <p:cNvSpPr/>
          <p:nvPr/>
        </p:nvSpPr>
        <p:spPr>
          <a:xfrm>
            <a:off x="-838200" y="3429000"/>
            <a:ext cx="161986" cy="152400"/>
          </a:xfrm>
          <a:prstGeom prst="ellipse">
            <a:avLst/>
          </a:prstGeom>
          <a:solidFill>
            <a:srgbClr val="FFFFA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FFA638-F042-4442-A8FD-7E975AA1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1"/>
            <a:ext cx="5705475" cy="4733925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F0A1DDA-885B-4E84-8B60-C9AA5A9D4883}"/>
              </a:ext>
            </a:extLst>
          </p:cNvPr>
          <p:cNvSpPr/>
          <p:nvPr/>
        </p:nvSpPr>
        <p:spPr>
          <a:xfrm>
            <a:off x="4658360" y="1371600"/>
            <a:ext cx="1971040" cy="1810069"/>
          </a:xfrm>
          <a:custGeom>
            <a:avLst/>
            <a:gdLst>
              <a:gd name="connsiteX0" fmla="*/ 1391920 w 1971040"/>
              <a:gd name="connsiteY0" fmla="*/ 21909 h 1810069"/>
              <a:gd name="connsiteX1" fmla="*/ 1209040 w 1971040"/>
              <a:gd name="connsiteY1" fmla="*/ 1589 h 1810069"/>
              <a:gd name="connsiteX2" fmla="*/ 152400 w 1971040"/>
              <a:gd name="connsiteY2" fmla="*/ 21909 h 1810069"/>
              <a:gd name="connsiteX3" fmla="*/ 101600 w 1971040"/>
              <a:gd name="connsiteY3" fmla="*/ 62549 h 1810069"/>
              <a:gd name="connsiteX4" fmla="*/ 81280 w 1971040"/>
              <a:gd name="connsiteY4" fmla="*/ 93029 h 1810069"/>
              <a:gd name="connsiteX5" fmla="*/ 50800 w 1971040"/>
              <a:gd name="connsiteY5" fmla="*/ 123509 h 1810069"/>
              <a:gd name="connsiteX6" fmla="*/ 20320 w 1971040"/>
              <a:gd name="connsiteY6" fmla="*/ 204789 h 1810069"/>
              <a:gd name="connsiteX7" fmla="*/ 0 w 1971040"/>
              <a:gd name="connsiteY7" fmla="*/ 306389 h 1810069"/>
              <a:gd name="connsiteX8" fmla="*/ 40640 w 1971040"/>
              <a:gd name="connsiteY8" fmla="*/ 550229 h 1810069"/>
              <a:gd name="connsiteX9" fmla="*/ 50800 w 1971040"/>
              <a:gd name="connsiteY9" fmla="*/ 601029 h 1810069"/>
              <a:gd name="connsiteX10" fmla="*/ 71120 w 1971040"/>
              <a:gd name="connsiteY10" fmla="*/ 631509 h 1810069"/>
              <a:gd name="connsiteX11" fmla="*/ 91440 w 1971040"/>
              <a:gd name="connsiteY11" fmla="*/ 733109 h 1810069"/>
              <a:gd name="connsiteX12" fmla="*/ 111760 w 1971040"/>
              <a:gd name="connsiteY12" fmla="*/ 763589 h 1810069"/>
              <a:gd name="connsiteX13" fmla="*/ 121920 w 1971040"/>
              <a:gd name="connsiteY13" fmla="*/ 794069 h 1810069"/>
              <a:gd name="connsiteX14" fmla="*/ 142240 w 1971040"/>
              <a:gd name="connsiteY14" fmla="*/ 865189 h 1810069"/>
              <a:gd name="connsiteX15" fmla="*/ 172720 w 1971040"/>
              <a:gd name="connsiteY15" fmla="*/ 1190309 h 1810069"/>
              <a:gd name="connsiteX16" fmla="*/ 203200 w 1971040"/>
              <a:gd name="connsiteY16" fmla="*/ 1352869 h 1810069"/>
              <a:gd name="connsiteX17" fmla="*/ 213360 w 1971040"/>
              <a:gd name="connsiteY17" fmla="*/ 1383349 h 1810069"/>
              <a:gd name="connsiteX18" fmla="*/ 335280 w 1971040"/>
              <a:gd name="connsiteY18" fmla="*/ 1495109 h 1810069"/>
              <a:gd name="connsiteX19" fmla="*/ 375920 w 1971040"/>
              <a:gd name="connsiteY19" fmla="*/ 1545909 h 1810069"/>
              <a:gd name="connsiteX20" fmla="*/ 497840 w 1971040"/>
              <a:gd name="connsiteY20" fmla="*/ 1586549 h 1810069"/>
              <a:gd name="connsiteX21" fmla="*/ 670560 w 1971040"/>
              <a:gd name="connsiteY21" fmla="*/ 1627189 h 1810069"/>
              <a:gd name="connsiteX22" fmla="*/ 731520 w 1971040"/>
              <a:gd name="connsiteY22" fmla="*/ 1647509 h 1810069"/>
              <a:gd name="connsiteX23" fmla="*/ 772160 w 1971040"/>
              <a:gd name="connsiteY23" fmla="*/ 1657669 h 1810069"/>
              <a:gd name="connsiteX24" fmla="*/ 833120 w 1971040"/>
              <a:gd name="connsiteY24" fmla="*/ 1677989 h 1810069"/>
              <a:gd name="connsiteX25" fmla="*/ 883920 w 1971040"/>
              <a:gd name="connsiteY25" fmla="*/ 1688149 h 1810069"/>
              <a:gd name="connsiteX26" fmla="*/ 995680 w 1971040"/>
              <a:gd name="connsiteY26" fmla="*/ 1718629 h 1810069"/>
              <a:gd name="connsiteX27" fmla="*/ 1117600 w 1971040"/>
              <a:gd name="connsiteY27" fmla="*/ 1779589 h 1810069"/>
              <a:gd name="connsiteX28" fmla="*/ 1178560 w 1971040"/>
              <a:gd name="connsiteY28" fmla="*/ 1789749 h 1810069"/>
              <a:gd name="connsiteX29" fmla="*/ 1280160 w 1971040"/>
              <a:gd name="connsiteY29" fmla="*/ 1810069 h 1810069"/>
              <a:gd name="connsiteX30" fmla="*/ 1737360 w 1971040"/>
              <a:gd name="connsiteY30" fmla="*/ 1799909 h 1810069"/>
              <a:gd name="connsiteX31" fmla="*/ 1767840 w 1971040"/>
              <a:gd name="connsiteY31" fmla="*/ 1789749 h 1810069"/>
              <a:gd name="connsiteX32" fmla="*/ 1808480 w 1971040"/>
              <a:gd name="connsiteY32" fmla="*/ 1769429 h 1810069"/>
              <a:gd name="connsiteX33" fmla="*/ 1869440 w 1971040"/>
              <a:gd name="connsiteY33" fmla="*/ 1698309 h 1810069"/>
              <a:gd name="connsiteX34" fmla="*/ 1879600 w 1971040"/>
              <a:gd name="connsiteY34" fmla="*/ 1657669 h 1810069"/>
              <a:gd name="connsiteX35" fmla="*/ 1930400 w 1971040"/>
              <a:gd name="connsiteY35" fmla="*/ 1535749 h 1810069"/>
              <a:gd name="connsiteX36" fmla="*/ 1950720 w 1971040"/>
              <a:gd name="connsiteY36" fmla="*/ 1423989 h 1810069"/>
              <a:gd name="connsiteX37" fmla="*/ 1971040 w 1971040"/>
              <a:gd name="connsiteY37" fmla="*/ 1363029 h 1810069"/>
              <a:gd name="connsiteX38" fmla="*/ 1950720 w 1971040"/>
              <a:gd name="connsiteY38" fmla="*/ 1200469 h 1810069"/>
              <a:gd name="connsiteX39" fmla="*/ 1879600 w 1971040"/>
              <a:gd name="connsiteY39" fmla="*/ 1068389 h 1810069"/>
              <a:gd name="connsiteX40" fmla="*/ 1828800 w 1971040"/>
              <a:gd name="connsiteY40" fmla="*/ 1007429 h 1810069"/>
              <a:gd name="connsiteX41" fmla="*/ 1788160 w 1971040"/>
              <a:gd name="connsiteY41" fmla="*/ 885509 h 1810069"/>
              <a:gd name="connsiteX42" fmla="*/ 1778000 w 1971040"/>
              <a:gd name="connsiteY42" fmla="*/ 824549 h 1810069"/>
              <a:gd name="connsiteX43" fmla="*/ 1727200 w 1971040"/>
              <a:gd name="connsiteY43" fmla="*/ 763589 h 1810069"/>
              <a:gd name="connsiteX44" fmla="*/ 1656080 w 1971040"/>
              <a:gd name="connsiteY44" fmla="*/ 590869 h 1810069"/>
              <a:gd name="connsiteX45" fmla="*/ 1625600 w 1971040"/>
              <a:gd name="connsiteY45" fmla="*/ 550229 h 1810069"/>
              <a:gd name="connsiteX46" fmla="*/ 1564640 w 1971040"/>
              <a:gd name="connsiteY46" fmla="*/ 428309 h 1810069"/>
              <a:gd name="connsiteX47" fmla="*/ 1534160 w 1971040"/>
              <a:gd name="connsiteY47" fmla="*/ 357189 h 1810069"/>
              <a:gd name="connsiteX48" fmla="*/ 1493520 w 1971040"/>
              <a:gd name="connsiteY48" fmla="*/ 296229 h 1810069"/>
              <a:gd name="connsiteX49" fmla="*/ 1452880 w 1971040"/>
              <a:gd name="connsiteY49" fmla="*/ 235269 h 1810069"/>
              <a:gd name="connsiteX50" fmla="*/ 1422400 w 1971040"/>
              <a:gd name="connsiteY50" fmla="*/ 164149 h 1810069"/>
              <a:gd name="connsiteX51" fmla="*/ 1402080 w 1971040"/>
              <a:gd name="connsiteY51" fmla="*/ 133669 h 1810069"/>
              <a:gd name="connsiteX52" fmla="*/ 1391920 w 1971040"/>
              <a:gd name="connsiteY52" fmla="*/ 103189 h 1810069"/>
              <a:gd name="connsiteX53" fmla="*/ 1371600 w 1971040"/>
              <a:gd name="connsiteY53" fmla="*/ 72709 h 1810069"/>
              <a:gd name="connsiteX54" fmla="*/ 1391920 w 1971040"/>
              <a:gd name="connsiteY54" fmla="*/ 21909 h 181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971040" h="1810069">
                <a:moveTo>
                  <a:pt x="1391920" y="21909"/>
                </a:moveTo>
                <a:cubicBezTo>
                  <a:pt x="1364827" y="10056"/>
                  <a:pt x="1270372" y="2209"/>
                  <a:pt x="1209040" y="1589"/>
                </a:cubicBezTo>
                <a:cubicBezTo>
                  <a:pt x="685554" y="-3699"/>
                  <a:pt x="552896" y="4496"/>
                  <a:pt x="152400" y="21909"/>
                </a:cubicBezTo>
                <a:cubicBezTo>
                  <a:pt x="135467" y="35456"/>
                  <a:pt x="116934" y="47215"/>
                  <a:pt x="101600" y="62549"/>
                </a:cubicBezTo>
                <a:cubicBezTo>
                  <a:pt x="92966" y="71183"/>
                  <a:pt x="89097" y="83648"/>
                  <a:pt x="81280" y="93029"/>
                </a:cubicBezTo>
                <a:cubicBezTo>
                  <a:pt x="72082" y="104067"/>
                  <a:pt x="60960" y="113349"/>
                  <a:pt x="50800" y="123509"/>
                </a:cubicBezTo>
                <a:cubicBezTo>
                  <a:pt x="46229" y="134938"/>
                  <a:pt x="24664" y="185966"/>
                  <a:pt x="20320" y="204789"/>
                </a:cubicBezTo>
                <a:cubicBezTo>
                  <a:pt x="12554" y="238442"/>
                  <a:pt x="6773" y="272522"/>
                  <a:pt x="0" y="306389"/>
                </a:cubicBezTo>
                <a:cubicBezTo>
                  <a:pt x="21478" y="531905"/>
                  <a:pt x="-19309" y="460306"/>
                  <a:pt x="40640" y="550229"/>
                </a:cubicBezTo>
                <a:cubicBezTo>
                  <a:pt x="44027" y="567162"/>
                  <a:pt x="44737" y="584860"/>
                  <a:pt x="50800" y="601029"/>
                </a:cubicBezTo>
                <a:cubicBezTo>
                  <a:pt x="55087" y="612462"/>
                  <a:pt x="67529" y="619838"/>
                  <a:pt x="71120" y="631509"/>
                </a:cubicBezTo>
                <a:cubicBezTo>
                  <a:pt x="81277" y="664519"/>
                  <a:pt x="72282" y="704372"/>
                  <a:pt x="91440" y="733109"/>
                </a:cubicBezTo>
                <a:cubicBezTo>
                  <a:pt x="98213" y="743269"/>
                  <a:pt x="106299" y="752667"/>
                  <a:pt x="111760" y="763589"/>
                </a:cubicBezTo>
                <a:cubicBezTo>
                  <a:pt x="116549" y="773168"/>
                  <a:pt x="118843" y="783811"/>
                  <a:pt x="121920" y="794069"/>
                </a:cubicBezTo>
                <a:cubicBezTo>
                  <a:pt x="129005" y="817684"/>
                  <a:pt x="135467" y="841482"/>
                  <a:pt x="142240" y="865189"/>
                </a:cubicBezTo>
                <a:cubicBezTo>
                  <a:pt x="162885" y="1195504"/>
                  <a:pt x="138546" y="859964"/>
                  <a:pt x="172720" y="1190309"/>
                </a:cubicBezTo>
                <a:cubicBezTo>
                  <a:pt x="199210" y="1446378"/>
                  <a:pt x="154129" y="1254728"/>
                  <a:pt x="203200" y="1352869"/>
                </a:cubicBezTo>
                <a:cubicBezTo>
                  <a:pt x="207989" y="1362448"/>
                  <a:pt x="208047" y="1374050"/>
                  <a:pt x="213360" y="1383349"/>
                </a:cubicBezTo>
                <a:cubicBezTo>
                  <a:pt x="265709" y="1474959"/>
                  <a:pt x="233437" y="1367806"/>
                  <a:pt x="335280" y="1495109"/>
                </a:cubicBezTo>
                <a:cubicBezTo>
                  <a:pt x="348827" y="1512042"/>
                  <a:pt x="357020" y="1535278"/>
                  <a:pt x="375920" y="1545909"/>
                </a:cubicBezTo>
                <a:cubicBezTo>
                  <a:pt x="413257" y="1566911"/>
                  <a:pt x="497840" y="1586549"/>
                  <a:pt x="497840" y="1586549"/>
                </a:cubicBezTo>
                <a:cubicBezTo>
                  <a:pt x="581617" y="1649382"/>
                  <a:pt x="501225" y="1600452"/>
                  <a:pt x="670560" y="1627189"/>
                </a:cubicBezTo>
                <a:cubicBezTo>
                  <a:pt x="691717" y="1630530"/>
                  <a:pt x="711004" y="1641354"/>
                  <a:pt x="731520" y="1647509"/>
                </a:cubicBezTo>
                <a:cubicBezTo>
                  <a:pt x="744895" y="1651521"/>
                  <a:pt x="758785" y="1653657"/>
                  <a:pt x="772160" y="1657669"/>
                </a:cubicBezTo>
                <a:cubicBezTo>
                  <a:pt x="792676" y="1663824"/>
                  <a:pt x="812456" y="1672353"/>
                  <a:pt x="833120" y="1677989"/>
                </a:cubicBezTo>
                <a:cubicBezTo>
                  <a:pt x="849780" y="1682533"/>
                  <a:pt x="867380" y="1683187"/>
                  <a:pt x="883920" y="1688149"/>
                </a:cubicBezTo>
                <a:cubicBezTo>
                  <a:pt x="1006292" y="1724861"/>
                  <a:pt x="857491" y="1695598"/>
                  <a:pt x="995680" y="1718629"/>
                </a:cubicBezTo>
                <a:cubicBezTo>
                  <a:pt x="1040332" y="1745420"/>
                  <a:pt x="1065246" y="1763480"/>
                  <a:pt x="1117600" y="1779589"/>
                </a:cubicBezTo>
                <a:cubicBezTo>
                  <a:pt x="1137289" y="1785647"/>
                  <a:pt x="1158313" y="1785953"/>
                  <a:pt x="1178560" y="1789749"/>
                </a:cubicBezTo>
                <a:cubicBezTo>
                  <a:pt x="1212506" y="1796114"/>
                  <a:pt x="1246293" y="1803296"/>
                  <a:pt x="1280160" y="1810069"/>
                </a:cubicBezTo>
                <a:lnTo>
                  <a:pt x="1737360" y="1799909"/>
                </a:lnTo>
                <a:cubicBezTo>
                  <a:pt x="1748060" y="1799463"/>
                  <a:pt x="1757996" y="1793968"/>
                  <a:pt x="1767840" y="1789749"/>
                </a:cubicBezTo>
                <a:cubicBezTo>
                  <a:pt x="1781761" y="1783783"/>
                  <a:pt x="1794933" y="1776202"/>
                  <a:pt x="1808480" y="1769429"/>
                </a:cubicBezTo>
                <a:cubicBezTo>
                  <a:pt x="1832307" y="1674121"/>
                  <a:pt x="1794112" y="1786192"/>
                  <a:pt x="1869440" y="1698309"/>
                </a:cubicBezTo>
                <a:cubicBezTo>
                  <a:pt x="1878527" y="1687707"/>
                  <a:pt x="1874414" y="1670634"/>
                  <a:pt x="1879600" y="1657669"/>
                </a:cubicBezTo>
                <a:cubicBezTo>
                  <a:pt x="1913564" y="1572760"/>
                  <a:pt x="1908643" y="1622779"/>
                  <a:pt x="1930400" y="1535749"/>
                </a:cubicBezTo>
                <a:cubicBezTo>
                  <a:pt x="1953634" y="1442812"/>
                  <a:pt x="1927940" y="1507515"/>
                  <a:pt x="1950720" y="1423989"/>
                </a:cubicBezTo>
                <a:cubicBezTo>
                  <a:pt x="1956356" y="1403325"/>
                  <a:pt x="1964267" y="1383349"/>
                  <a:pt x="1971040" y="1363029"/>
                </a:cubicBezTo>
                <a:cubicBezTo>
                  <a:pt x="1969480" y="1344311"/>
                  <a:pt x="1967429" y="1240571"/>
                  <a:pt x="1950720" y="1200469"/>
                </a:cubicBezTo>
                <a:cubicBezTo>
                  <a:pt x="1940661" y="1176328"/>
                  <a:pt x="1899971" y="1096399"/>
                  <a:pt x="1879600" y="1068389"/>
                </a:cubicBezTo>
                <a:cubicBezTo>
                  <a:pt x="1864042" y="1046997"/>
                  <a:pt x="1845733" y="1027749"/>
                  <a:pt x="1828800" y="1007429"/>
                </a:cubicBezTo>
                <a:cubicBezTo>
                  <a:pt x="1802908" y="852076"/>
                  <a:pt x="1841084" y="1044280"/>
                  <a:pt x="1788160" y="885509"/>
                </a:cubicBezTo>
                <a:cubicBezTo>
                  <a:pt x="1781646" y="865966"/>
                  <a:pt x="1787213" y="842974"/>
                  <a:pt x="1778000" y="824549"/>
                </a:cubicBezTo>
                <a:cubicBezTo>
                  <a:pt x="1766171" y="800891"/>
                  <a:pt x="1744133" y="783909"/>
                  <a:pt x="1727200" y="763589"/>
                </a:cubicBezTo>
                <a:cubicBezTo>
                  <a:pt x="1712875" y="691965"/>
                  <a:pt x="1712275" y="665796"/>
                  <a:pt x="1656080" y="590869"/>
                </a:cubicBezTo>
                <a:cubicBezTo>
                  <a:pt x="1645920" y="577322"/>
                  <a:pt x="1633902" y="564988"/>
                  <a:pt x="1625600" y="550229"/>
                </a:cubicBezTo>
                <a:cubicBezTo>
                  <a:pt x="1603324" y="510627"/>
                  <a:pt x="1582538" y="470072"/>
                  <a:pt x="1564640" y="428309"/>
                </a:cubicBezTo>
                <a:cubicBezTo>
                  <a:pt x="1554480" y="404602"/>
                  <a:pt x="1546388" y="379898"/>
                  <a:pt x="1534160" y="357189"/>
                </a:cubicBezTo>
                <a:cubicBezTo>
                  <a:pt x="1522582" y="335686"/>
                  <a:pt x="1507067" y="316549"/>
                  <a:pt x="1493520" y="296229"/>
                </a:cubicBezTo>
                <a:cubicBezTo>
                  <a:pt x="1471229" y="207064"/>
                  <a:pt x="1502997" y="295410"/>
                  <a:pt x="1452880" y="235269"/>
                </a:cubicBezTo>
                <a:cubicBezTo>
                  <a:pt x="1426453" y="203556"/>
                  <a:pt x="1438281" y="195911"/>
                  <a:pt x="1422400" y="164149"/>
                </a:cubicBezTo>
                <a:cubicBezTo>
                  <a:pt x="1416939" y="153227"/>
                  <a:pt x="1407541" y="144591"/>
                  <a:pt x="1402080" y="133669"/>
                </a:cubicBezTo>
                <a:cubicBezTo>
                  <a:pt x="1397291" y="124090"/>
                  <a:pt x="1396709" y="112768"/>
                  <a:pt x="1391920" y="103189"/>
                </a:cubicBezTo>
                <a:cubicBezTo>
                  <a:pt x="1386459" y="92267"/>
                  <a:pt x="1377061" y="83631"/>
                  <a:pt x="1371600" y="72709"/>
                </a:cubicBezTo>
                <a:cubicBezTo>
                  <a:pt x="1366811" y="63130"/>
                  <a:pt x="1419013" y="33762"/>
                  <a:pt x="1391920" y="21909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2D567D3-E46E-4679-B3C0-A8768112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Health Organization</a:t>
            </a:r>
            <a:br>
              <a:rPr lang="en-US" dirty="0"/>
            </a:br>
            <a:r>
              <a:rPr lang="en-US" dirty="0"/>
              <a:t>Global call to Action to Eliminate Cervical Cancer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DD238-5AC3-4C71-9C3A-E4BFF4255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7308917" cy="23429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07DAFA-2D7B-48B5-9A29-E710F70616FC}"/>
              </a:ext>
            </a:extLst>
          </p:cNvPr>
          <p:cNvSpPr txBox="1"/>
          <p:nvPr/>
        </p:nvSpPr>
        <p:spPr>
          <a:xfrm>
            <a:off x="304800" y="2667000"/>
            <a:ext cx="73089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4 Key Strategies:</a:t>
            </a:r>
          </a:p>
        </p:txBody>
      </p:sp>
    </p:spTree>
    <p:extLst>
      <p:ext uri="{BB962C8B-B14F-4D97-AF65-F5344CB8AC3E}">
        <p14:creationId xmlns:p14="http://schemas.microsoft.com/office/powerpoint/2010/main" val="13313104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210D-6E71-42FE-9DD3-05D3A014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ABC Diagnostic Providers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C683F8-9ECB-46E1-B1DF-678475A5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3090672" cy="4620817"/>
          </a:xfrm>
        </p:spPr>
        <p:txBody>
          <a:bodyPr anchor="t"/>
          <a:lstStyle/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Premier OBGYN, LLC: Lee County</a:t>
            </a:r>
          </a:p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Bridgeway Diagnostic Radiology, LLC - Auburn</a:t>
            </a:r>
          </a:p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Bridgeway Diagnostic Radiology, LLC - Phenix City</a:t>
            </a:r>
          </a:p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East AL Medical Ctr - Auburn Diagnostic Center</a:t>
            </a:r>
          </a:p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East Alabama Medical Center - Lanier</a:t>
            </a:r>
          </a:p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The East Alabama Health Care Authority</a:t>
            </a:r>
          </a:p>
          <a:p>
            <a:pPr marL="342900" indent="-342900" rtl="0">
              <a:buClrTx/>
              <a:buSzPct val="100000"/>
              <a:buFont typeface="+mj-lt"/>
              <a:buAutoNum type="arabicPeriod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OB-GYN Associates at Russell Medical Center</a:t>
            </a:r>
            <a:endParaRPr lang="en-US" sz="18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B412878-CD5F-44A3-9AEF-56FCDBB5D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66640" y="1447800"/>
            <a:ext cx="3090672" cy="3304117"/>
          </a:xfrm>
        </p:spPr>
        <p:txBody>
          <a:bodyPr>
            <a:normAutofit lnSpcReduction="10000"/>
          </a:bodyPr>
          <a:lstStyle/>
          <a:p>
            <a:pPr marL="342900" indent="-342900" rtl="0">
              <a:buClrTx/>
              <a:buSzPct val="100000"/>
              <a:buFont typeface="+mj-lt"/>
              <a:buAutoNum type="arabicPeriod" startAt="8"/>
            </a:pPr>
            <a:r>
              <a:rPr lang="en-US" sz="1800" dirty="0">
                <a:solidFill>
                  <a:schemeClr val="tx1"/>
                </a:solidFill>
              </a:rPr>
              <a:t>Surgical Clinic, PC</a:t>
            </a:r>
          </a:p>
          <a:p>
            <a:pPr marL="342900" indent="-342900" rtl="0">
              <a:buClrTx/>
              <a:buSzPct val="100000"/>
              <a:buFont typeface="+mj-lt"/>
              <a:buAutoNum type="arabicPeriod" startAt="8"/>
            </a:pPr>
            <a:r>
              <a:rPr lang="en-US" sz="1800" dirty="0">
                <a:solidFill>
                  <a:schemeClr val="tx1"/>
                </a:solidFill>
              </a:rPr>
              <a:t>Lee County Health Department</a:t>
            </a:r>
            <a:endParaRPr lang="en-US" sz="1800" b="0" i="0" u="none" strike="noStrike" baseline="0" dirty="0">
              <a:solidFill>
                <a:schemeClr val="tx1"/>
              </a:solidFill>
            </a:endParaRPr>
          </a:p>
          <a:p>
            <a:pPr marL="342900" indent="-342900" rtl="0">
              <a:buClrTx/>
              <a:buSzPct val="100000"/>
              <a:buFont typeface="+mj-lt"/>
              <a:buAutoNum type="arabicPeriod" startAt="8"/>
            </a:pPr>
            <a:r>
              <a:rPr lang="en-US" sz="1800" dirty="0">
                <a:solidFill>
                  <a:schemeClr val="tx1"/>
                </a:solidFill>
              </a:rPr>
              <a:t>U</a:t>
            </a:r>
            <a:r>
              <a:rPr lang="en-US" sz="1800" b="0" i="0" u="none" strike="noStrike" baseline="0" dirty="0">
                <a:solidFill>
                  <a:schemeClr val="tx1"/>
                </a:solidFill>
              </a:rPr>
              <a:t>AB Medical Russell Medical Cancer Center</a:t>
            </a:r>
          </a:p>
          <a:p>
            <a:pPr marL="342900" indent="-342900" rtl="0">
              <a:buClrTx/>
              <a:buSzPct val="100000"/>
              <a:buFont typeface="+mj-lt"/>
              <a:buAutoNum type="arabicPeriod" startAt="8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Russell Medical Center UAB Medicine Surgery Clinic </a:t>
            </a:r>
          </a:p>
          <a:p>
            <a:pPr marL="342900" indent="-342900" rtl="0">
              <a:buClrTx/>
              <a:buSzPct val="100000"/>
              <a:buFont typeface="+mj-lt"/>
              <a:buAutoNum type="arabicPeriod" startAt="8"/>
            </a:pPr>
            <a:r>
              <a:rPr lang="en-US" sz="1800" b="0" i="0" u="none" strike="noStrike" baseline="0" dirty="0">
                <a:solidFill>
                  <a:schemeClr val="tx1"/>
                </a:solidFill>
              </a:rPr>
              <a:t>Russell Medical Center Anesthesia Services of Birmingham 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00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6858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81801" cy="45935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Hotline: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/>
              <a:t>1-877-252-3324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https://www.alabamapublichealth.gov/bandc/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ABC Medicaid Treatment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Kelli Hardy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334-206-2976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Kelli.Hardy@adph.state.al.us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/>
                </a:solidFill>
              </a:rPr>
              <a:t>Contracts/More Information: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Nancy Wright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334-206-5851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Nancy.wright@adph.state.al.us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800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8CC5-66C5-4474-8B8B-54056B091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038600"/>
            <a:ext cx="7772400" cy="1047489"/>
          </a:xfrm>
        </p:spPr>
        <p:txBody>
          <a:bodyPr/>
          <a:lstStyle/>
          <a:p>
            <a:pPr algn="l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Please complete the Evaluation in your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packet or through the link in the Zoom Chat</a:t>
            </a:r>
          </a:p>
        </p:txBody>
      </p:sp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7594AEC-11D1-4B3B-B784-D29235E8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76" y="381000"/>
            <a:ext cx="1742284" cy="897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F7D5-1818-40FF-87D7-2409A63D4152}"/>
              </a:ext>
            </a:extLst>
          </p:cNvPr>
          <p:cNvSpPr txBox="1"/>
          <p:nvPr/>
        </p:nvSpPr>
        <p:spPr>
          <a:xfrm>
            <a:off x="1981200" y="1981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Thank you for Attending!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99323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1588-8537-4761-9E8F-01CFAA00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Press Conference: </a:t>
            </a:r>
            <a:br>
              <a:rPr lang="en-US" dirty="0"/>
            </a:br>
            <a:r>
              <a:rPr lang="en-US" dirty="0"/>
              <a:t>Action Plan to Eliminate </a:t>
            </a:r>
            <a:br>
              <a:rPr lang="en-US" dirty="0"/>
            </a:br>
            <a:r>
              <a:rPr lang="en-US" dirty="0"/>
              <a:t>Cervical Cancer in Alabama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CCD1F-B3C2-447F-96A7-99F7F6B20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4" y="2298731"/>
            <a:ext cx="3241829" cy="1833531"/>
          </a:xfrm>
          <a:prstGeom prst="rect">
            <a:avLst/>
          </a:prstGeom>
        </p:spPr>
      </p:pic>
      <p:pic>
        <p:nvPicPr>
          <p:cNvPr id="4" name="Picture 3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1BD0EB9B-8808-4DC1-B95B-EFFA8BD4D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10" y="2298731"/>
            <a:ext cx="231552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2E1EE9-F0AF-4543-AA7C-823F24B5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40" y="1563060"/>
            <a:ext cx="6181784" cy="1369936"/>
          </a:xfrm>
        </p:spPr>
        <p:txBody>
          <a:bodyPr/>
          <a:lstStyle/>
          <a:p>
            <a:r>
              <a:rPr lang="en-US" dirty="0"/>
              <a:t>Operation WIPE OUT </a:t>
            </a:r>
            <a:br>
              <a:rPr lang="en-US" dirty="0"/>
            </a:br>
            <a:r>
              <a:rPr lang="en-US" dirty="0"/>
              <a:t>Cervical Cancer Alabama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A8B9EE-88CD-4489-A3E4-063E43ED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941" y="3679154"/>
            <a:ext cx="5418346" cy="645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Alabama is the 1</a:t>
            </a:r>
            <a:r>
              <a:rPr lang="en-US" baseline="30000" dirty="0"/>
              <a:t>st</a:t>
            </a:r>
            <a:r>
              <a:rPr lang="en-US" dirty="0"/>
              <a:t> State in the Nation to Announce a Statewide Effort to Eliminate Cervical Cancer in Alabama</a:t>
            </a:r>
          </a:p>
          <a:p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F92216D-8D77-4F29-9FA7-77B9A3B25007}"/>
              </a:ext>
            </a:extLst>
          </p:cNvPr>
          <p:cNvSpPr txBox="1">
            <a:spLocks/>
          </p:cNvSpPr>
          <p:nvPr/>
        </p:nvSpPr>
        <p:spPr>
          <a:xfrm>
            <a:off x="546819" y="4132052"/>
            <a:ext cx="5418346" cy="3810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May 8, 2023</a:t>
            </a:r>
          </a:p>
        </p:txBody>
      </p:sp>
    </p:spTree>
    <p:extLst>
      <p:ext uri="{BB962C8B-B14F-4D97-AF65-F5344CB8AC3E}">
        <p14:creationId xmlns:p14="http://schemas.microsoft.com/office/powerpoint/2010/main" val="118116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457200" y="2970974"/>
            <a:ext cx="6946605" cy="1341502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Chambers, Lee, Macon, Russell, and Tallapoosa County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Regional Data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077" y="6116320"/>
            <a:ext cx="838200" cy="6096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600" dirty="0"/>
              <a:t>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6A17D-F6B1-4F01-849B-E2D6CD29639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38952"/>
            <a:ext cx="4813996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876" y="6096000"/>
            <a:ext cx="445047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609600" y="6223925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2119EE-94B6-45FA-AE14-2C0857148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914" y="1397000"/>
            <a:ext cx="4957762" cy="492463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78155C9-A67E-4771-BA08-F8E1B55F4F19}"/>
              </a:ext>
            </a:extLst>
          </p:cNvPr>
          <p:cNvSpPr/>
          <p:nvPr/>
        </p:nvSpPr>
        <p:spPr>
          <a:xfrm>
            <a:off x="4746306" y="1361562"/>
            <a:ext cx="1684494" cy="1665171"/>
          </a:xfrm>
          <a:custGeom>
            <a:avLst/>
            <a:gdLst>
              <a:gd name="connsiteX0" fmla="*/ 1270534 w 1684494"/>
              <a:gd name="connsiteY0" fmla="*/ 86628 h 1665171"/>
              <a:gd name="connsiteX1" fmla="*/ 1010652 w 1684494"/>
              <a:gd name="connsiteY1" fmla="*/ 77002 h 1665171"/>
              <a:gd name="connsiteX2" fmla="*/ 962526 w 1684494"/>
              <a:gd name="connsiteY2" fmla="*/ 57752 h 1665171"/>
              <a:gd name="connsiteX3" fmla="*/ 924025 w 1684494"/>
              <a:gd name="connsiteY3" fmla="*/ 48127 h 1665171"/>
              <a:gd name="connsiteX4" fmla="*/ 875899 w 1684494"/>
              <a:gd name="connsiteY4" fmla="*/ 28876 h 1665171"/>
              <a:gd name="connsiteX5" fmla="*/ 798897 w 1684494"/>
              <a:gd name="connsiteY5" fmla="*/ 19251 h 1665171"/>
              <a:gd name="connsiteX6" fmla="*/ 673768 w 1684494"/>
              <a:gd name="connsiteY6" fmla="*/ 0 h 1665171"/>
              <a:gd name="connsiteX7" fmla="*/ 308008 w 1684494"/>
              <a:gd name="connsiteY7" fmla="*/ 9625 h 1665171"/>
              <a:gd name="connsiteX8" fmla="*/ 211756 w 1684494"/>
              <a:gd name="connsiteY8" fmla="*/ 19251 h 1665171"/>
              <a:gd name="connsiteX9" fmla="*/ 173254 w 1684494"/>
              <a:gd name="connsiteY9" fmla="*/ 38501 h 1665171"/>
              <a:gd name="connsiteX10" fmla="*/ 144379 w 1684494"/>
              <a:gd name="connsiteY10" fmla="*/ 67377 h 1665171"/>
              <a:gd name="connsiteX11" fmla="*/ 96252 w 1684494"/>
              <a:gd name="connsiteY11" fmla="*/ 77002 h 1665171"/>
              <a:gd name="connsiteX12" fmla="*/ 67377 w 1684494"/>
              <a:gd name="connsiteY12" fmla="*/ 86628 h 1665171"/>
              <a:gd name="connsiteX13" fmla="*/ 57751 w 1684494"/>
              <a:gd name="connsiteY13" fmla="*/ 115503 h 1665171"/>
              <a:gd name="connsiteX14" fmla="*/ 38501 w 1684494"/>
              <a:gd name="connsiteY14" fmla="*/ 163630 h 1665171"/>
              <a:gd name="connsiteX15" fmla="*/ 28876 w 1684494"/>
              <a:gd name="connsiteY15" fmla="*/ 317634 h 1665171"/>
              <a:gd name="connsiteX16" fmla="*/ 0 w 1684494"/>
              <a:gd name="connsiteY16" fmla="*/ 481263 h 1665171"/>
              <a:gd name="connsiteX17" fmla="*/ 9625 w 1684494"/>
              <a:gd name="connsiteY17" fmla="*/ 673769 h 1665171"/>
              <a:gd name="connsiteX18" fmla="*/ 28876 w 1684494"/>
              <a:gd name="connsiteY18" fmla="*/ 750771 h 1665171"/>
              <a:gd name="connsiteX19" fmla="*/ 48126 w 1684494"/>
              <a:gd name="connsiteY19" fmla="*/ 789272 h 1665171"/>
              <a:gd name="connsiteX20" fmla="*/ 77002 w 1684494"/>
              <a:gd name="connsiteY20" fmla="*/ 847023 h 1665171"/>
              <a:gd name="connsiteX21" fmla="*/ 86627 w 1684494"/>
              <a:gd name="connsiteY21" fmla="*/ 933651 h 1665171"/>
              <a:gd name="connsiteX22" fmla="*/ 57751 w 1684494"/>
              <a:gd name="connsiteY22" fmla="*/ 1251284 h 1665171"/>
              <a:gd name="connsiteX23" fmla="*/ 77002 w 1684494"/>
              <a:gd name="connsiteY23" fmla="*/ 1443790 h 1665171"/>
              <a:gd name="connsiteX24" fmla="*/ 86627 w 1684494"/>
              <a:gd name="connsiteY24" fmla="*/ 1491916 h 1665171"/>
              <a:gd name="connsiteX25" fmla="*/ 115503 w 1684494"/>
              <a:gd name="connsiteY25" fmla="*/ 1501541 h 1665171"/>
              <a:gd name="connsiteX26" fmla="*/ 163629 w 1684494"/>
              <a:gd name="connsiteY26" fmla="*/ 1540042 h 1665171"/>
              <a:gd name="connsiteX27" fmla="*/ 173254 w 1684494"/>
              <a:gd name="connsiteY27" fmla="*/ 1568918 h 1665171"/>
              <a:gd name="connsiteX28" fmla="*/ 211756 w 1684494"/>
              <a:gd name="connsiteY28" fmla="*/ 1588169 h 1665171"/>
              <a:gd name="connsiteX29" fmla="*/ 240631 w 1684494"/>
              <a:gd name="connsiteY29" fmla="*/ 1617044 h 1665171"/>
              <a:gd name="connsiteX30" fmla="*/ 269507 w 1684494"/>
              <a:gd name="connsiteY30" fmla="*/ 1626670 h 1665171"/>
              <a:gd name="connsiteX31" fmla="*/ 481263 w 1684494"/>
              <a:gd name="connsiteY31" fmla="*/ 1655545 h 1665171"/>
              <a:gd name="connsiteX32" fmla="*/ 972151 w 1684494"/>
              <a:gd name="connsiteY32" fmla="*/ 1665171 h 1665171"/>
              <a:gd name="connsiteX33" fmla="*/ 1597793 w 1684494"/>
              <a:gd name="connsiteY33" fmla="*/ 1655545 h 1665171"/>
              <a:gd name="connsiteX34" fmla="*/ 1626669 w 1684494"/>
              <a:gd name="connsiteY34" fmla="*/ 1607419 h 1665171"/>
              <a:gd name="connsiteX35" fmla="*/ 1655545 w 1684494"/>
              <a:gd name="connsiteY35" fmla="*/ 1578543 h 1665171"/>
              <a:gd name="connsiteX36" fmla="*/ 1684421 w 1684494"/>
              <a:gd name="connsiteY36" fmla="*/ 1414914 h 1665171"/>
              <a:gd name="connsiteX37" fmla="*/ 1674796 w 1684494"/>
              <a:gd name="connsiteY37" fmla="*/ 1049154 h 1665171"/>
              <a:gd name="connsiteX38" fmla="*/ 1636294 w 1684494"/>
              <a:gd name="connsiteY38" fmla="*/ 866274 h 1665171"/>
              <a:gd name="connsiteX39" fmla="*/ 1607419 w 1684494"/>
              <a:gd name="connsiteY39" fmla="*/ 798897 h 1665171"/>
              <a:gd name="connsiteX40" fmla="*/ 1568918 w 1684494"/>
              <a:gd name="connsiteY40" fmla="*/ 673769 h 1665171"/>
              <a:gd name="connsiteX41" fmla="*/ 1482290 w 1684494"/>
              <a:gd name="connsiteY41" fmla="*/ 519764 h 1665171"/>
              <a:gd name="connsiteX42" fmla="*/ 1414913 w 1684494"/>
              <a:gd name="connsiteY42" fmla="*/ 394636 h 1665171"/>
              <a:gd name="connsiteX43" fmla="*/ 1395663 w 1684494"/>
              <a:gd name="connsiteY43" fmla="*/ 336884 h 1665171"/>
              <a:gd name="connsiteX44" fmla="*/ 1386038 w 1684494"/>
              <a:gd name="connsiteY44" fmla="*/ 298383 h 1665171"/>
              <a:gd name="connsiteX45" fmla="*/ 1366787 w 1684494"/>
              <a:gd name="connsiteY45" fmla="*/ 269508 h 1665171"/>
              <a:gd name="connsiteX46" fmla="*/ 1357162 w 1684494"/>
              <a:gd name="connsiteY46" fmla="*/ 240632 h 1665171"/>
              <a:gd name="connsiteX47" fmla="*/ 1309036 w 1684494"/>
              <a:gd name="connsiteY47" fmla="*/ 182880 h 1665171"/>
              <a:gd name="connsiteX48" fmla="*/ 1289785 w 1684494"/>
              <a:gd name="connsiteY48" fmla="*/ 115503 h 1665171"/>
              <a:gd name="connsiteX49" fmla="*/ 1270534 w 1684494"/>
              <a:gd name="connsiteY49" fmla="*/ 86628 h 1665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684494" h="1665171">
                <a:moveTo>
                  <a:pt x="1270534" y="86628"/>
                </a:moveTo>
                <a:cubicBezTo>
                  <a:pt x="1224012" y="80211"/>
                  <a:pt x="1096960" y="85093"/>
                  <a:pt x="1010652" y="77002"/>
                </a:cubicBezTo>
                <a:cubicBezTo>
                  <a:pt x="993450" y="75389"/>
                  <a:pt x="978917" y="63216"/>
                  <a:pt x="962526" y="57752"/>
                </a:cubicBezTo>
                <a:cubicBezTo>
                  <a:pt x="949976" y="53569"/>
                  <a:pt x="936575" y="52310"/>
                  <a:pt x="924025" y="48127"/>
                </a:cubicBezTo>
                <a:cubicBezTo>
                  <a:pt x="907634" y="42663"/>
                  <a:pt x="892734" y="32761"/>
                  <a:pt x="875899" y="28876"/>
                </a:cubicBezTo>
                <a:cubicBezTo>
                  <a:pt x="850694" y="23059"/>
                  <a:pt x="824504" y="22909"/>
                  <a:pt x="798897" y="19251"/>
                </a:cubicBezTo>
                <a:cubicBezTo>
                  <a:pt x="757121" y="13283"/>
                  <a:pt x="715478" y="6417"/>
                  <a:pt x="673768" y="0"/>
                </a:cubicBezTo>
                <a:lnTo>
                  <a:pt x="308008" y="9625"/>
                </a:lnTo>
                <a:cubicBezTo>
                  <a:pt x="275792" y="10967"/>
                  <a:pt x="243284" y="12495"/>
                  <a:pt x="211756" y="19251"/>
                </a:cubicBezTo>
                <a:cubicBezTo>
                  <a:pt x="197726" y="22257"/>
                  <a:pt x="186088" y="32084"/>
                  <a:pt x="173254" y="38501"/>
                </a:cubicBezTo>
                <a:cubicBezTo>
                  <a:pt x="163629" y="48126"/>
                  <a:pt x="156554" y="61290"/>
                  <a:pt x="144379" y="67377"/>
                </a:cubicBezTo>
                <a:cubicBezTo>
                  <a:pt x="129746" y="74693"/>
                  <a:pt x="112124" y="73034"/>
                  <a:pt x="96252" y="77002"/>
                </a:cubicBezTo>
                <a:cubicBezTo>
                  <a:pt x="86409" y="79463"/>
                  <a:pt x="77002" y="83419"/>
                  <a:pt x="67377" y="86628"/>
                </a:cubicBezTo>
                <a:cubicBezTo>
                  <a:pt x="64168" y="96253"/>
                  <a:pt x="61313" y="106003"/>
                  <a:pt x="57751" y="115503"/>
                </a:cubicBezTo>
                <a:cubicBezTo>
                  <a:pt x="51684" y="131681"/>
                  <a:pt x="40944" y="146526"/>
                  <a:pt x="38501" y="163630"/>
                </a:cubicBezTo>
                <a:cubicBezTo>
                  <a:pt x="31227" y="214548"/>
                  <a:pt x="33148" y="266377"/>
                  <a:pt x="28876" y="317634"/>
                </a:cubicBezTo>
                <a:cubicBezTo>
                  <a:pt x="22673" y="392074"/>
                  <a:pt x="16752" y="405879"/>
                  <a:pt x="0" y="481263"/>
                </a:cubicBezTo>
                <a:cubicBezTo>
                  <a:pt x="3208" y="545432"/>
                  <a:pt x="4502" y="609725"/>
                  <a:pt x="9625" y="673769"/>
                </a:cubicBezTo>
                <a:cubicBezTo>
                  <a:pt x="11107" y="692297"/>
                  <a:pt x="20360" y="730901"/>
                  <a:pt x="28876" y="750771"/>
                </a:cubicBezTo>
                <a:cubicBezTo>
                  <a:pt x="34528" y="763959"/>
                  <a:pt x="42474" y="776084"/>
                  <a:pt x="48126" y="789272"/>
                </a:cubicBezTo>
                <a:cubicBezTo>
                  <a:pt x="72034" y="845059"/>
                  <a:pt x="40009" y="791536"/>
                  <a:pt x="77002" y="847023"/>
                </a:cubicBezTo>
                <a:cubicBezTo>
                  <a:pt x="80210" y="875899"/>
                  <a:pt x="87434" y="904609"/>
                  <a:pt x="86627" y="933651"/>
                </a:cubicBezTo>
                <a:cubicBezTo>
                  <a:pt x="81454" y="1119893"/>
                  <a:pt x="78172" y="1128768"/>
                  <a:pt x="57751" y="1251284"/>
                </a:cubicBezTo>
                <a:cubicBezTo>
                  <a:pt x="64168" y="1315453"/>
                  <a:pt x="69318" y="1379761"/>
                  <a:pt x="77002" y="1443790"/>
                </a:cubicBezTo>
                <a:cubicBezTo>
                  <a:pt x="78951" y="1460033"/>
                  <a:pt x="77552" y="1478304"/>
                  <a:pt x="86627" y="1491916"/>
                </a:cubicBezTo>
                <a:cubicBezTo>
                  <a:pt x="92255" y="1500358"/>
                  <a:pt x="105878" y="1498333"/>
                  <a:pt x="115503" y="1501541"/>
                </a:cubicBezTo>
                <a:cubicBezTo>
                  <a:pt x="131545" y="1514375"/>
                  <a:pt x="150259" y="1524444"/>
                  <a:pt x="163629" y="1540042"/>
                </a:cubicBezTo>
                <a:cubicBezTo>
                  <a:pt x="170232" y="1547745"/>
                  <a:pt x="166080" y="1561744"/>
                  <a:pt x="173254" y="1568918"/>
                </a:cubicBezTo>
                <a:cubicBezTo>
                  <a:pt x="183400" y="1579064"/>
                  <a:pt x="200080" y="1579829"/>
                  <a:pt x="211756" y="1588169"/>
                </a:cubicBezTo>
                <a:cubicBezTo>
                  <a:pt x="222832" y="1596081"/>
                  <a:pt x="229305" y="1609493"/>
                  <a:pt x="240631" y="1617044"/>
                </a:cubicBezTo>
                <a:cubicBezTo>
                  <a:pt x="249073" y="1622672"/>
                  <a:pt x="260181" y="1622673"/>
                  <a:pt x="269507" y="1626670"/>
                </a:cubicBezTo>
                <a:cubicBezTo>
                  <a:pt x="372775" y="1670928"/>
                  <a:pt x="241144" y="1648585"/>
                  <a:pt x="481263" y="1655545"/>
                </a:cubicBezTo>
                <a:lnTo>
                  <a:pt x="972151" y="1665171"/>
                </a:lnTo>
                <a:lnTo>
                  <a:pt x="1597793" y="1655545"/>
                </a:lnTo>
                <a:cubicBezTo>
                  <a:pt x="1616429" y="1653901"/>
                  <a:pt x="1615444" y="1622385"/>
                  <a:pt x="1626669" y="1607419"/>
                </a:cubicBezTo>
                <a:cubicBezTo>
                  <a:pt x="1634836" y="1596529"/>
                  <a:pt x="1645920" y="1588168"/>
                  <a:pt x="1655545" y="1578543"/>
                </a:cubicBezTo>
                <a:cubicBezTo>
                  <a:pt x="1665170" y="1524000"/>
                  <a:pt x="1685878" y="1470281"/>
                  <a:pt x="1684421" y="1414914"/>
                </a:cubicBezTo>
                <a:cubicBezTo>
                  <a:pt x="1681213" y="1292994"/>
                  <a:pt x="1680211" y="1170996"/>
                  <a:pt x="1674796" y="1049154"/>
                </a:cubicBezTo>
                <a:cubicBezTo>
                  <a:pt x="1672894" y="1006363"/>
                  <a:pt x="1647342" y="892054"/>
                  <a:pt x="1636294" y="866274"/>
                </a:cubicBezTo>
                <a:cubicBezTo>
                  <a:pt x="1626669" y="843815"/>
                  <a:pt x="1615637" y="821908"/>
                  <a:pt x="1607419" y="798897"/>
                </a:cubicBezTo>
                <a:cubicBezTo>
                  <a:pt x="1591396" y="754032"/>
                  <a:pt x="1587907" y="717173"/>
                  <a:pt x="1568918" y="673769"/>
                </a:cubicBezTo>
                <a:cubicBezTo>
                  <a:pt x="1473981" y="456770"/>
                  <a:pt x="1564207" y="671895"/>
                  <a:pt x="1482290" y="519764"/>
                </a:cubicBezTo>
                <a:cubicBezTo>
                  <a:pt x="1393647" y="355142"/>
                  <a:pt x="1514930" y="544662"/>
                  <a:pt x="1414913" y="394636"/>
                </a:cubicBezTo>
                <a:cubicBezTo>
                  <a:pt x="1408496" y="375385"/>
                  <a:pt x="1401494" y="356320"/>
                  <a:pt x="1395663" y="336884"/>
                </a:cubicBezTo>
                <a:cubicBezTo>
                  <a:pt x="1391862" y="324213"/>
                  <a:pt x="1391249" y="310542"/>
                  <a:pt x="1386038" y="298383"/>
                </a:cubicBezTo>
                <a:cubicBezTo>
                  <a:pt x="1381481" y="287750"/>
                  <a:pt x="1373204" y="279133"/>
                  <a:pt x="1366787" y="269508"/>
                </a:cubicBezTo>
                <a:cubicBezTo>
                  <a:pt x="1363579" y="259883"/>
                  <a:pt x="1361699" y="249707"/>
                  <a:pt x="1357162" y="240632"/>
                </a:cubicBezTo>
                <a:cubicBezTo>
                  <a:pt x="1343762" y="213833"/>
                  <a:pt x="1330321" y="204166"/>
                  <a:pt x="1309036" y="182880"/>
                </a:cubicBezTo>
                <a:cubicBezTo>
                  <a:pt x="1308953" y="182549"/>
                  <a:pt x="1294386" y="120104"/>
                  <a:pt x="1289785" y="115503"/>
                </a:cubicBezTo>
                <a:cubicBezTo>
                  <a:pt x="1285247" y="110965"/>
                  <a:pt x="1317056" y="93045"/>
                  <a:pt x="1270534" y="86628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AB89F0F-106B-45DB-B49B-B29CFA7F9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6200"/>
            <a:ext cx="7239001" cy="1320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Uninsured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Women Age 35-64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Census Tract,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446F9-182B-4105-ADC3-3958AC89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2E16-A170-4A0D-9575-1C27218E58D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B42D8F-951A-485F-A0A1-6714BE057C89}"/>
              </a:ext>
            </a:extLst>
          </p:cNvPr>
          <p:cNvSpPr txBox="1"/>
          <p:nvPr/>
        </p:nvSpPr>
        <p:spPr>
          <a:xfrm>
            <a:off x="304800" y="6106732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 Average: 10%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34778-F8ED-4055-8B1D-5CADBC2C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86" y="1239259"/>
            <a:ext cx="4518914" cy="51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32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Words>1668</Words>
  <Application>Microsoft Office PowerPoint</Application>
  <PresentationFormat>On-screen Show (4:3)</PresentationFormat>
  <Paragraphs>459</Paragraphs>
  <Slides>42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Helv</vt:lpstr>
      <vt:lpstr>Times New Roman</vt:lpstr>
      <vt:lpstr>Trebuchet MS</vt:lpstr>
      <vt:lpstr>Wingdings 3</vt:lpstr>
      <vt:lpstr>Facet</vt:lpstr>
      <vt:lpstr>Partnering to Eliminate Cervical Cancer in Alabama</vt:lpstr>
      <vt:lpstr>Eliminating Cervical Cancer: What Can You Do?</vt:lpstr>
      <vt:lpstr>Eliminating Cervical Cancer is Possible</vt:lpstr>
      <vt:lpstr>World Health Organization Global call to Action to Eliminate Cervical Cancer</vt:lpstr>
      <vt:lpstr>Press Conference:  Action Plan to Eliminate  Cervical Cancer in Alabama</vt:lpstr>
      <vt:lpstr>Operation WIPE OUT  Cervical Cancer Alabama </vt:lpstr>
      <vt:lpstr>Chambers, Lee, Macon, Russell, and Tallapoosa County Regional Data</vt:lpstr>
      <vt:lpstr>Uninsured Women Age 35-64 Census Tract, 2020</vt:lpstr>
      <vt:lpstr>Uninsured Women Age 35-64 Census Tract, 2020</vt:lpstr>
      <vt:lpstr>Federal Poverty Level Women Age 35-64 Census Tract, 2020</vt:lpstr>
      <vt:lpstr>Federal Poverty Level Women Age 35-64 Census Tract, 2020</vt:lpstr>
      <vt:lpstr>2023 HPV Vaccination Rates: 9-19 Years of Age</vt:lpstr>
      <vt:lpstr>Cervical Cancer Mortality Rates:  2011-2020</vt:lpstr>
      <vt:lpstr>Cervical Cancer Incidence Rates:  2011-2020</vt:lpstr>
      <vt:lpstr>Cervical Cancer Late-Stage Cancer Rates:  2011-2020</vt:lpstr>
      <vt:lpstr>Breast Cancer Mortality Rates:  2011-2020</vt:lpstr>
      <vt:lpstr>Breast Cancer Incidence Rates:  2011-2020</vt:lpstr>
      <vt:lpstr>Breast Cancer Late-Stage Cancer Rates:  2011-2020</vt:lpstr>
      <vt:lpstr>Alabama Breast and Cervical Cancer Early Detection Program (ABC)</vt:lpstr>
      <vt:lpstr>ABC Eligible Women</vt:lpstr>
      <vt:lpstr>How is the Program Funded?</vt:lpstr>
      <vt:lpstr>Who Provides the Medical Care?</vt:lpstr>
      <vt:lpstr>Reimbursement for Providers</vt:lpstr>
      <vt:lpstr>Office Visit Reimbursement</vt:lpstr>
      <vt:lpstr>Medicaid Treatment Act</vt:lpstr>
      <vt:lpstr>Medical Advisory Committee</vt:lpstr>
      <vt:lpstr>ABC Regional Data:</vt:lpstr>
      <vt:lpstr>PowerPoint Presentation</vt:lpstr>
      <vt:lpstr>Cervical Cancer Screening  2018 -2022</vt:lpstr>
      <vt:lpstr>Cervical Cancer &amp; Pre-Cancer Detected 2018 - 2022</vt:lpstr>
      <vt:lpstr>Number of Colposcopies in Alabama: 2022</vt:lpstr>
      <vt:lpstr>Breast Cancer Screening 2018 -2022</vt:lpstr>
      <vt:lpstr>Breast Cancer Cases Detected  2018-2022</vt:lpstr>
      <vt:lpstr>Alabama Department of Public Health and Colposcopies</vt:lpstr>
      <vt:lpstr>ABC Enrolling Providers</vt:lpstr>
      <vt:lpstr>ABC Enrolling Providers</vt:lpstr>
      <vt:lpstr>ABC Mammogram Providers</vt:lpstr>
      <vt:lpstr>ABC Mammogram Providers</vt:lpstr>
      <vt:lpstr>ABC Diagnostic Providers</vt:lpstr>
      <vt:lpstr>ABC Diagnostic Providers</vt:lpstr>
      <vt:lpstr>Contact Information</vt:lpstr>
      <vt:lpstr>Please complete the Evaluation in your  packet or through the link in the Zoom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Breast &amp; Cervical Cancer Early Detection Program (ABCCEDP)</dc:title>
  <dc:creator>new</dc:creator>
  <cp:lastModifiedBy>Price, Misty</cp:lastModifiedBy>
  <cp:revision>271</cp:revision>
  <cp:lastPrinted>2023-12-04T17:29:56Z</cp:lastPrinted>
  <dcterms:created xsi:type="dcterms:W3CDTF">2008-12-01T15:58:28Z</dcterms:created>
  <dcterms:modified xsi:type="dcterms:W3CDTF">2024-03-19T20:01:20Z</dcterms:modified>
</cp:coreProperties>
</file>